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303" r:id="rId3"/>
    <p:sldId id="331" r:id="rId4"/>
    <p:sldId id="351" r:id="rId5"/>
    <p:sldId id="412" r:id="rId6"/>
    <p:sldId id="267" r:id="rId7"/>
    <p:sldId id="304" r:id="rId8"/>
    <p:sldId id="266" r:id="rId9"/>
    <p:sldId id="352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397" r:id="rId30"/>
    <p:sldId id="338" r:id="rId31"/>
    <p:sldId id="305" r:id="rId32"/>
    <p:sldId id="330" r:id="rId33"/>
    <p:sldId id="383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407" r:id="rId44"/>
    <p:sldId id="408" r:id="rId45"/>
    <p:sldId id="409" r:id="rId46"/>
    <p:sldId id="410" r:id="rId47"/>
    <p:sldId id="411" r:id="rId48"/>
    <p:sldId id="366" r:id="rId49"/>
    <p:sldId id="367" r:id="rId50"/>
    <p:sldId id="368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50" r:id="rId60"/>
    <p:sldId id="340" r:id="rId6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94671" autoAdjust="0"/>
  </p:normalViewPr>
  <p:slideViewPr>
    <p:cSldViewPr>
      <p:cViewPr>
        <p:scale>
          <a:sx n="70" d="100"/>
          <a:sy n="70" d="100"/>
        </p:scale>
        <p:origin x="-4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image" Target="../media/image95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image" Target="../media/image9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emf"/><Relationship Id="rId4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607A641-D31B-4351-B058-53A132B186D3}" type="datetimeFigureOut">
              <a:rPr lang="en-US"/>
              <a:pPr>
                <a:defRPr/>
              </a:pPr>
              <a:t>5/16/2013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AAD970A-4AFB-445A-B6C5-7615801CD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79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78B47-D1BE-4B92-BE65-0A900BD42FA1}" type="datetimeFigureOut">
              <a:rPr lang="en-US" smtClean="0"/>
              <a:t>5/16/2013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8CA3D-9C90-44E7-A2BC-AAD2595F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4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C5E76-9A01-4BF4-818A-42C7FD539033}" type="slidenum">
              <a:rPr lang="en-US"/>
              <a:pPr/>
              <a:t>19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0EDB3-3549-4CD4-808B-0CE8FF690731}" type="slidenum">
              <a:rPr lang="en-US"/>
              <a:pPr/>
              <a:t>25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EAA55-0CDB-4F8A-AEF4-DC8DDE58FE13}" type="slidenum">
              <a:rPr lang="en-US"/>
              <a:pPr/>
              <a:t>33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E4A00-A05F-47DE-8514-A484B181E226}" type="slidenum">
              <a:rPr lang="en-US"/>
              <a:pPr/>
              <a:t>45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9C16-0A5A-4D0C-AF4F-EC4E64151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7E624-DE76-4CEC-8785-5C41534A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9F500-F594-496A-A0DC-E7FD4E6B1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E7DD1-1238-4272-8AF3-3F5ACE539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BE6AE-3A2E-417A-8192-BDC878710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781A6-A439-4723-9321-094F37241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D18B9-F6B0-4672-9E5B-9A636ECE9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13FE3-9EB1-4134-9A6A-8D8842A0A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F103-6823-4154-950D-0100CA901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CB634-EB62-4125-8B02-DFCF9EBE0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DD29F-14E5-4760-A181-EF2B6D46E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C4EC-1BCC-40A6-85E8-663B8B0A6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B7C14-9856-4792-AF43-5A0CCA907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3BCEF-9B9C-443F-9EBB-C8A197552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B4DF8-50DC-4B74-88F8-57BB2200E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945709B-E843-4273-B5F5-C90A3CA38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7.bin"/><Relationship Id="rId3" Type="http://schemas.openxmlformats.org/officeDocument/2006/relationships/image" Target="../media/image37.jpe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4.wmf"/><Relationship Id="rId4" Type="http://schemas.openxmlformats.org/officeDocument/2006/relationships/image" Target="../media/image38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43.jpe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41.emf"/><Relationship Id="rId4" Type="http://schemas.openxmlformats.org/officeDocument/2006/relationships/image" Target="../media/image44.jpeg"/><Relationship Id="rId9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7.jpe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17.bin"/><Relationship Id="rId3" Type="http://schemas.openxmlformats.org/officeDocument/2006/relationships/image" Target="../media/image56.jpe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53.wmf"/><Relationship Id="rId4" Type="http://schemas.openxmlformats.org/officeDocument/2006/relationships/image" Target="../media/image57.jpe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5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5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7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5.e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77.emf"/><Relationship Id="rId4" Type="http://schemas.openxmlformats.org/officeDocument/2006/relationships/image" Target="../media/image74.emf"/><Relationship Id="rId9" Type="http://schemas.openxmlformats.org/officeDocument/2006/relationships/oleObject" Target="../embeddings/oleObject2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anacetum_cinerariifolium1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8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8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8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0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8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91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9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4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93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6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95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8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97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0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99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0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685799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Introduction to Organic Chemistry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438400"/>
            <a:ext cx="64008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Chapter 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124200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Outline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/>
              <a:t>Hydrocarbons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/>
              <a:t>Hydrocarbon Derivatives 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/>
              <a:t>Organic Nomenclature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/>
              <a:t>Organic Reactions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/>
              <a:t>Polymers</a:t>
            </a:r>
          </a:p>
          <a:p>
            <a:pPr marL="342900" indent="-342900">
              <a:buFont typeface="+mj-lt"/>
              <a:buAutoNum type="romanUcPeriod"/>
            </a:pPr>
            <a:r>
              <a:rPr lang="en-US" dirty="0" smtClean="0"/>
              <a:t>Properties </a:t>
            </a:r>
            <a:r>
              <a:rPr lang="en-US" dirty="0"/>
              <a:t>of Organic </a:t>
            </a:r>
            <a:r>
              <a:rPr lang="en-US" dirty="0" smtClean="0"/>
              <a:t>Compounds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What are some simple cycloalkanes?</a:t>
            </a: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0" y="2090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946919"/>
              </p:ext>
            </p:extLst>
          </p:nvPr>
        </p:nvGraphicFramePr>
        <p:xfrm>
          <a:off x="1714500" y="1143000"/>
          <a:ext cx="57150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3" r:id="rId3" imgW="328317" imgH="249560" progId="">
                  <p:embed/>
                </p:oleObj>
              </mc:Choice>
              <mc:Fallback>
                <p:oleObj r:id="rId3" imgW="328317" imgH="249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143000"/>
                        <a:ext cx="5715000" cy="434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5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Alkenes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Cis</a:t>
            </a:r>
            <a:r>
              <a:rPr lang="en-US" dirty="0" smtClean="0"/>
              <a:t>-trans isomerism (geometric isomers)</a:t>
            </a:r>
          </a:p>
          <a:p>
            <a:pPr lvl="1"/>
            <a:r>
              <a:rPr lang="en-US" dirty="0" smtClean="0"/>
              <a:t>because of restricted rotation about a carbon-carbon double bond, an alkene with two different groups on each carbon of the double bond shows </a:t>
            </a:r>
            <a:r>
              <a:rPr lang="en-US" dirty="0" err="1" smtClean="0"/>
              <a:t>cis</a:t>
            </a:r>
            <a:r>
              <a:rPr lang="en-US" dirty="0" smtClean="0"/>
              <a:t>-trans isomerism</a:t>
            </a:r>
            <a:endParaRPr lang="en-US" b="0" dirty="0" smtClean="0">
              <a:latin typeface="Palatino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89" y="3941762"/>
            <a:ext cx="86868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9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G18_02-25_T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493" y="838200"/>
            <a:ext cx="7467600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/>
              <a:t>Alkenes – double bonds</a:t>
            </a:r>
          </a:p>
        </p:txBody>
      </p:sp>
    </p:spTree>
    <p:extLst>
      <p:ext uri="{BB962C8B-B14F-4D97-AF65-F5344CB8AC3E}">
        <p14:creationId xmlns:p14="http://schemas.microsoft.com/office/powerpoint/2010/main" val="15611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G18_03-001_T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93420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Alkynes – triple bonds</a:t>
            </a:r>
          </a:p>
        </p:txBody>
      </p:sp>
    </p:spTree>
    <p:extLst>
      <p:ext uri="{BB962C8B-B14F-4D97-AF65-F5344CB8AC3E}">
        <p14:creationId xmlns:p14="http://schemas.microsoft.com/office/powerpoint/2010/main" val="31095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 smtClean="0"/>
              <a:t>What makes a hydrocarbon unsaturated? </a:t>
            </a:r>
            <a:endParaRPr lang="en-US" sz="3200" dirty="0"/>
          </a:p>
        </p:txBody>
      </p:sp>
      <p:pic>
        <p:nvPicPr>
          <p:cNvPr id="4" name="Content Placeholder 3" descr="08_Pg234_UnFig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762000"/>
            <a:ext cx="2558505" cy="4525963"/>
          </a:xfrm>
        </p:spPr>
      </p:pic>
      <p:pic>
        <p:nvPicPr>
          <p:cNvPr id="5" name="Picture 4" descr="08_Pg235_UnFigur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914400"/>
            <a:ext cx="4267200" cy="3986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0033" y="490118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Ethene</a:t>
            </a:r>
            <a:r>
              <a:rPr lang="en-US" dirty="0" smtClean="0"/>
              <a:t> used to ripen fruit.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Aromatic Compounds </a:t>
            </a:r>
            <a:endParaRPr lang="en-US" dirty="0"/>
          </a:p>
        </p:txBody>
      </p:sp>
      <p:pic>
        <p:nvPicPr>
          <p:cNvPr id="34818" name="Picture 2" descr="D:\Chapter_17\B_Images\17_Pg575_UnFigu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70130"/>
            <a:ext cx="4114800" cy="3387870"/>
          </a:xfrm>
          <a:prstGeom prst="rect">
            <a:avLst/>
          </a:prstGeom>
          <a:noFill/>
        </p:spPr>
      </p:pic>
      <p:pic>
        <p:nvPicPr>
          <p:cNvPr id="34819" name="Picture 3" descr="D:\Chapter_17\B_Images\17_Pg572_UnFigur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7513638" cy="2353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89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454232" y="6210300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/>
              <a:t>24.3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375898" y="141288"/>
            <a:ext cx="64652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How are aromatic compounds named? </a:t>
            </a:r>
            <a:endParaRPr lang="en-US" sz="2800" dirty="0"/>
          </a:p>
        </p:txBody>
      </p:sp>
      <p:grpSp>
        <p:nvGrpSpPr>
          <p:cNvPr id="2" name="Group 101"/>
          <p:cNvGrpSpPr>
            <a:grpSpLocks/>
          </p:cNvGrpSpPr>
          <p:nvPr/>
        </p:nvGrpSpPr>
        <p:grpSpPr bwMode="auto">
          <a:xfrm>
            <a:off x="990600" y="796131"/>
            <a:ext cx="1517650" cy="2198688"/>
            <a:chOff x="240" y="860"/>
            <a:chExt cx="956" cy="1385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240" y="860"/>
              <a:ext cx="956" cy="1064"/>
              <a:chOff x="714" y="856"/>
              <a:chExt cx="956" cy="1064"/>
            </a:xfrm>
          </p:grpSpPr>
          <p:grpSp>
            <p:nvGrpSpPr>
              <p:cNvPr id="4" name="Group 41"/>
              <p:cNvGrpSpPr>
                <a:grpSpLocks/>
              </p:cNvGrpSpPr>
              <p:nvPr/>
            </p:nvGrpSpPr>
            <p:grpSpPr bwMode="auto">
              <a:xfrm>
                <a:off x="714" y="1094"/>
                <a:ext cx="540" cy="826"/>
                <a:chOff x="714" y="1094"/>
                <a:chExt cx="540" cy="826"/>
              </a:xfrm>
            </p:grpSpPr>
            <p:grpSp>
              <p:nvGrpSpPr>
                <p:cNvPr id="5" name="Group 39"/>
                <p:cNvGrpSpPr>
                  <a:grpSpLocks/>
                </p:cNvGrpSpPr>
                <p:nvPr/>
              </p:nvGrpSpPr>
              <p:grpSpPr bwMode="auto">
                <a:xfrm rot="-5400000">
                  <a:off x="672" y="1338"/>
                  <a:ext cx="624" cy="540"/>
                  <a:chOff x="672" y="1140"/>
                  <a:chExt cx="624" cy="540"/>
                </a:xfrm>
              </p:grpSpPr>
              <p:sp>
                <p:nvSpPr>
                  <p:cNvPr id="68645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1140"/>
                    <a:ext cx="624" cy="540"/>
                  </a:xfrm>
                  <a:prstGeom prst="hexagon">
                    <a:avLst>
                      <a:gd name="adj" fmla="val 28889"/>
                      <a:gd name="vf" fmla="val 115470"/>
                    </a:avLst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646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1266"/>
                    <a:ext cx="288" cy="288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648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984" y="109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8650" name="Text Box 42"/>
              <p:cNvSpPr txBox="1">
                <a:spLocks noChangeArrowheads="1"/>
              </p:cNvSpPr>
              <p:nvPr/>
            </p:nvSpPr>
            <p:spPr bwMode="auto">
              <a:xfrm>
                <a:off x="856" y="856"/>
                <a:ext cx="81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CH</a:t>
                </a:r>
                <a:r>
                  <a:rPr lang="en-US" baseline="-25000"/>
                  <a:t>2</a:t>
                </a:r>
                <a:r>
                  <a:rPr lang="en-US"/>
                  <a:t>CH</a:t>
                </a:r>
                <a:r>
                  <a:rPr lang="en-US" baseline="-25000"/>
                  <a:t>3</a:t>
                </a:r>
                <a:endParaRPr lang="en-US"/>
              </a:p>
            </p:txBody>
          </p:sp>
        </p:grpSp>
        <p:sp>
          <p:nvSpPr>
            <p:cNvPr id="68673" name="Text Box 65"/>
            <p:cNvSpPr txBox="1">
              <a:spLocks noChangeArrowheads="1"/>
            </p:cNvSpPr>
            <p:nvPr/>
          </p:nvSpPr>
          <p:spPr bwMode="auto">
            <a:xfrm>
              <a:off x="240" y="2012"/>
              <a:ext cx="9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/>
                <a:t>ethylbenzene</a:t>
              </a:r>
              <a:endParaRPr lang="en-US" dirty="0"/>
            </a:p>
          </p:txBody>
        </p:sp>
      </p:grpSp>
      <p:grpSp>
        <p:nvGrpSpPr>
          <p:cNvPr id="6" name="Group 102"/>
          <p:cNvGrpSpPr>
            <a:grpSpLocks/>
          </p:cNvGrpSpPr>
          <p:nvPr/>
        </p:nvGrpSpPr>
        <p:grpSpPr bwMode="auto">
          <a:xfrm>
            <a:off x="2840038" y="960437"/>
            <a:ext cx="1574800" cy="2058988"/>
            <a:chOff x="1801" y="860"/>
            <a:chExt cx="992" cy="1297"/>
          </a:xfrm>
        </p:grpSpPr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2015" y="860"/>
              <a:ext cx="540" cy="1064"/>
              <a:chOff x="714" y="856"/>
              <a:chExt cx="540" cy="1064"/>
            </a:xfrm>
          </p:grpSpPr>
          <p:grpSp>
            <p:nvGrpSpPr>
              <p:cNvPr id="8" name="Group 45"/>
              <p:cNvGrpSpPr>
                <a:grpSpLocks/>
              </p:cNvGrpSpPr>
              <p:nvPr/>
            </p:nvGrpSpPr>
            <p:grpSpPr bwMode="auto">
              <a:xfrm>
                <a:off x="714" y="1094"/>
                <a:ext cx="540" cy="826"/>
                <a:chOff x="714" y="1094"/>
                <a:chExt cx="540" cy="826"/>
              </a:xfrm>
            </p:grpSpPr>
            <p:grpSp>
              <p:nvGrpSpPr>
                <p:cNvPr id="9" name="Group 46"/>
                <p:cNvGrpSpPr>
                  <a:grpSpLocks/>
                </p:cNvGrpSpPr>
                <p:nvPr/>
              </p:nvGrpSpPr>
              <p:grpSpPr bwMode="auto">
                <a:xfrm rot="-5400000">
                  <a:off x="672" y="1338"/>
                  <a:ext cx="624" cy="540"/>
                  <a:chOff x="672" y="1140"/>
                  <a:chExt cx="624" cy="540"/>
                </a:xfrm>
              </p:grpSpPr>
              <p:sp>
                <p:nvSpPr>
                  <p:cNvPr id="68655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1140"/>
                    <a:ext cx="624" cy="540"/>
                  </a:xfrm>
                  <a:prstGeom prst="hexagon">
                    <a:avLst>
                      <a:gd name="adj" fmla="val 28889"/>
                      <a:gd name="vf" fmla="val 115470"/>
                    </a:avLst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656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1266"/>
                    <a:ext cx="288" cy="288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8657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984" y="109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8658" name="Text Box 50"/>
              <p:cNvSpPr txBox="1">
                <a:spLocks noChangeArrowheads="1"/>
              </p:cNvSpPr>
              <p:nvPr/>
            </p:nvSpPr>
            <p:spPr bwMode="auto">
              <a:xfrm>
                <a:off x="891" y="856"/>
                <a:ext cx="22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Cl</a:t>
                </a:r>
              </a:p>
            </p:txBody>
          </p:sp>
        </p:grpSp>
        <p:sp>
          <p:nvSpPr>
            <p:cNvPr id="68674" name="Text Box 66"/>
            <p:cNvSpPr txBox="1">
              <a:spLocks noChangeArrowheads="1"/>
            </p:cNvSpPr>
            <p:nvPr/>
          </p:nvSpPr>
          <p:spPr bwMode="auto">
            <a:xfrm>
              <a:off x="1801" y="1924"/>
              <a:ext cx="9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chlorobenzene</a:t>
              </a:r>
            </a:p>
          </p:txBody>
        </p:sp>
      </p:grpSp>
      <p:grpSp>
        <p:nvGrpSpPr>
          <p:cNvPr id="10" name="Group 103"/>
          <p:cNvGrpSpPr>
            <a:grpSpLocks/>
          </p:cNvGrpSpPr>
          <p:nvPr/>
        </p:nvGrpSpPr>
        <p:grpSpPr bwMode="auto">
          <a:xfrm>
            <a:off x="4980508" y="828615"/>
            <a:ext cx="1574800" cy="2128838"/>
            <a:chOff x="3168" y="860"/>
            <a:chExt cx="992" cy="1341"/>
          </a:xfrm>
        </p:grpSpPr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374" y="860"/>
              <a:ext cx="607" cy="1064"/>
              <a:chOff x="714" y="856"/>
              <a:chExt cx="607" cy="1064"/>
            </a:xfrm>
          </p:grpSpPr>
          <p:grpSp>
            <p:nvGrpSpPr>
              <p:cNvPr id="12" name="Group 52"/>
              <p:cNvGrpSpPr>
                <a:grpSpLocks/>
              </p:cNvGrpSpPr>
              <p:nvPr/>
            </p:nvGrpSpPr>
            <p:grpSpPr bwMode="auto">
              <a:xfrm>
                <a:off x="714" y="1094"/>
                <a:ext cx="540" cy="826"/>
                <a:chOff x="714" y="1094"/>
                <a:chExt cx="540" cy="826"/>
              </a:xfrm>
            </p:grpSpPr>
            <p:grpSp>
              <p:nvGrpSpPr>
                <p:cNvPr id="13" name="Group 53"/>
                <p:cNvGrpSpPr>
                  <a:grpSpLocks/>
                </p:cNvGrpSpPr>
                <p:nvPr/>
              </p:nvGrpSpPr>
              <p:grpSpPr bwMode="auto">
                <a:xfrm rot="-5400000">
                  <a:off x="672" y="1338"/>
                  <a:ext cx="624" cy="540"/>
                  <a:chOff x="672" y="1140"/>
                  <a:chExt cx="624" cy="540"/>
                </a:xfrm>
              </p:grpSpPr>
              <p:sp>
                <p:nvSpPr>
                  <p:cNvPr id="68662" name="AutoShape 54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1140"/>
                    <a:ext cx="624" cy="540"/>
                  </a:xfrm>
                  <a:prstGeom prst="hexagon">
                    <a:avLst>
                      <a:gd name="adj" fmla="val 28889"/>
                      <a:gd name="vf" fmla="val 115470"/>
                    </a:avLst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663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1266"/>
                    <a:ext cx="288" cy="288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8664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984" y="109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8665" name="Text Box 57"/>
              <p:cNvSpPr txBox="1">
                <a:spLocks noChangeArrowheads="1"/>
              </p:cNvSpPr>
              <p:nvPr/>
            </p:nvSpPr>
            <p:spPr bwMode="auto">
              <a:xfrm>
                <a:off x="856" y="856"/>
                <a:ext cx="46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NH</a:t>
                </a:r>
                <a:r>
                  <a:rPr lang="en-US" baseline="-25000"/>
                  <a:t>2</a:t>
                </a:r>
                <a:endParaRPr lang="en-US"/>
              </a:p>
            </p:txBody>
          </p:sp>
        </p:grpSp>
        <p:sp>
          <p:nvSpPr>
            <p:cNvPr id="68675" name="Text Box 67"/>
            <p:cNvSpPr txBox="1">
              <a:spLocks noChangeArrowheads="1"/>
            </p:cNvSpPr>
            <p:nvPr/>
          </p:nvSpPr>
          <p:spPr bwMode="auto">
            <a:xfrm>
              <a:off x="3168" y="1968"/>
              <a:ext cx="99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/>
                <a:t>aminobenzene</a:t>
              </a:r>
              <a:endParaRPr lang="en-US" dirty="0"/>
            </a:p>
          </p:txBody>
        </p:sp>
      </p:grpSp>
      <p:grpSp>
        <p:nvGrpSpPr>
          <p:cNvPr id="14" name="Group 104"/>
          <p:cNvGrpSpPr>
            <a:grpSpLocks/>
          </p:cNvGrpSpPr>
          <p:nvPr/>
        </p:nvGrpSpPr>
        <p:grpSpPr bwMode="auto">
          <a:xfrm>
            <a:off x="7296944" y="865981"/>
            <a:ext cx="1431925" cy="2058988"/>
            <a:chOff x="4611" y="860"/>
            <a:chExt cx="902" cy="1297"/>
          </a:xfrm>
        </p:grpSpPr>
        <p:grpSp>
          <p:nvGrpSpPr>
            <p:cNvPr id="15" name="Group 58"/>
            <p:cNvGrpSpPr>
              <a:grpSpLocks/>
            </p:cNvGrpSpPr>
            <p:nvPr/>
          </p:nvGrpSpPr>
          <p:grpSpPr bwMode="auto">
            <a:xfrm>
              <a:off x="4800" y="860"/>
              <a:ext cx="558" cy="1064"/>
              <a:chOff x="714" y="856"/>
              <a:chExt cx="558" cy="1064"/>
            </a:xfrm>
          </p:grpSpPr>
          <p:grpSp>
            <p:nvGrpSpPr>
              <p:cNvPr id="16" name="Group 59"/>
              <p:cNvGrpSpPr>
                <a:grpSpLocks/>
              </p:cNvGrpSpPr>
              <p:nvPr/>
            </p:nvGrpSpPr>
            <p:grpSpPr bwMode="auto">
              <a:xfrm>
                <a:off x="714" y="1094"/>
                <a:ext cx="540" cy="826"/>
                <a:chOff x="714" y="1094"/>
                <a:chExt cx="540" cy="826"/>
              </a:xfrm>
            </p:grpSpPr>
            <p:grpSp>
              <p:nvGrpSpPr>
                <p:cNvPr id="17" name="Group 60"/>
                <p:cNvGrpSpPr>
                  <a:grpSpLocks/>
                </p:cNvGrpSpPr>
                <p:nvPr/>
              </p:nvGrpSpPr>
              <p:grpSpPr bwMode="auto">
                <a:xfrm rot="-5400000">
                  <a:off x="672" y="1338"/>
                  <a:ext cx="624" cy="540"/>
                  <a:chOff x="672" y="1140"/>
                  <a:chExt cx="624" cy="540"/>
                </a:xfrm>
              </p:grpSpPr>
              <p:sp>
                <p:nvSpPr>
                  <p:cNvPr id="68669" name="AutoShape 61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1140"/>
                    <a:ext cx="624" cy="540"/>
                  </a:xfrm>
                  <a:prstGeom prst="hexagon">
                    <a:avLst>
                      <a:gd name="adj" fmla="val 28889"/>
                      <a:gd name="vf" fmla="val 115470"/>
                    </a:avLst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670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1266"/>
                    <a:ext cx="288" cy="288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8671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984" y="1094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8672" name="Text Box 64"/>
              <p:cNvSpPr txBox="1">
                <a:spLocks noChangeArrowheads="1"/>
              </p:cNvSpPr>
              <p:nvPr/>
            </p:nvSpPr>
            <p:spPr bwMode="auto">
              <a:xfrm>
                <a:off x="916" y="856"/>
                <a:ext cx="35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NO</a:t>
                </a:r>
                <a:r>
                  <a:rPr lang="en-US" baseline="-25000"/>
                  <a:t>2</a:t>
                </a:r>
                <a:endParaRPr lang="en-US"/>
              </a:p>
            </p:txBody>
          </p:sp>
        </p:grpSp>
        <p:sp>
          <p:nvSpPr>
            <p:cNvPr id="68676" name="Text Box 68"/>
            <p:cNvSpPr txBox="1">
              <a:spLocks noChangeArrowheads="1"/>
            </p:cNvSpPr>
            <p:nvPr/>
          </p:nvSpPr>
          <p:spPr bwMode="auto">
            <a:xfrm>
              <a:off x="4611" y="1924"/>
              <a:ext cx="9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nitrobenzene</a:t>
              </a:r>
            </a:p>
          </p:txBody>
        </p:sp>
      </p:grpSp>
      <p:grpSp>
        <p:nvGrpSpPr>
          <p:cNvPr id="18" name="Group 81"/>
          <p:cNvGrpSpPr>
            <a:grpSpLocks/>
          </p:cNvGrpSpPr>
          <p:nvPr/>
        </p:nvGrpSpPr>
        <p:grpSpPr bwMode="auto">
          <a:xfrm>
            <a:off x="204787" y="3543300"/>
            <a:ext cx="1509713" cy="1892300"/>
            <a:chOff x="2400" y="2840"/>
            <a:chExt cx="951" cy="1192"/>
          </a:xfrm>
        </p:grpSpPr>
        <p:grpSp>
          <p:nvGrpSpPr>
            <p:cNvPr id="19" name="Group 71"/>
            <p:cNvGrpSpPr>
              <a:grpSpLocks/>
            </p:cNvGrpSpPr>
            <p:nvPr/>
          </p:nvGrpSpPr>
          <p:grpSpPr bwMode="auto">
            <a:xfrm rot="-5400000">
              <a:off x="2570" y="3162"/>
              <a:ext cx="624" cy="540"/>
              <a:chOff x="672" y="1140"/>
              <a:chExt cx="624" cy="540"/>
            </a:xfrm>
          </p:grpSpPr>
          <p:sp>
            <p:nvSpPr>
              <p:cNvPr id="68680" name="AutoShape 72"/>
              <p:cNvSpPr>
                <a:spLocks noChangeArrowheads="1"/>
              </p:cNvSpPr>
              <p:nvPr/>
            </p:nvSpPr>
            <p:spPr bwMode="auto">
              <a:xfrm>
                <a:off x="672" y="1140"/>
                <a:ext cx="624" cy="540"/>
              </a:xfrm>
              <a:prstGeom prst="hexagon">
                <a:avLst>
                  <a:gd name="adj" fmla="val 28889"/>
                  <a:gd name="vf" fmla="val 11547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81" name="Oval 73"/>
              <p:cNvSpPr>
                <a:spLocks noChangeArrowheads="1"/>
              </p:cNvSpPr>
              <p:nvPr/>
            </p:nvSpPr>
            <p:spPr bwMode="auto">
              <a:xfrm>
                <a:off x="840" y="1266"/>
                <a:ext cx="288" cy="28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83" name="Text Box 75"/>
            <p:cNvSpPr txBox="1">
              <a:spLocks noChangeArrowheads="1"/>
            </p:cNvSpPr>
            <p:nvPr/>
          </p:nvSpPr>
          <p:spPr bwMode="auto">
            <a:xfrm>
              <a:off x="2754" y="284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8684" name="Text Box 76"/>
            <p:cNvSpPr txBox="1">
              <a:spLocks noChangeArrowheads="1"/>
            </p:cNvSpPr>
            <p:nvPr/>
          </p:nvSpPr>
          <p:spPr bwMode="auto">
            <a:xfrm>
              <a:off x="3120" y="307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68685" name="Text Box 77"/>
            <p:cNvSpPr txBox="1">
              <a:spLocks noChangeArrowheads="1"/>
            </p:cNvSpPr>
            <p:nvPr/>
          </p:nvSpPr>
          <p:spPr bwMode="auto">
            <a:xfrm>
              <a:off x="3128" y="344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8686" name="Text Box 78"/>
            <p:cNvSpPr txBox="1">
              <a:spLocks noChangeArrowheads="1"/>
            </p:cNvSpPr>
            <p:nvPr/>
          </p:nvSpPr>
          <p:spPr bwMode="auto">
            <a:xfrm>
              <a:off x="2768" y="374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68687" name="Text Box 79"/>
            <p:cNvSpPr txBox="1">
              <a:spLocks noChangeArrowheads="1"/>
            </p:cNvSpPr>
            <p:nvPr/>
          </p:nvSpPr>
          <p:spPr bwMode="auto">
            <a:xfrm>
              <a:off x="2408" y="344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68688" name="Text Box 80"/>
            <p:cNvSpPr txBox="1">
              <a:spLocks noChangeArrowheads="1"/>
            </p:cNvSpPr>
            <p:nvPr/>
          </p:nvSpPr>
          <p:spPr bwMode="auto">
            <a:xfrm>
              <a:off x="2400" y="307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0" name="Group 99"/>
          <p:cNvGrpSpPr>
            <a:grpSpLocks/>
          </p:cNvGrpSpPr>
          <p:nvPr/>
        </p:nvGrpSpPr>
        <p:grpSpPr bwMode="auto">
          <a:xfrm>
            <a:off x="2262187" y="3314700"/>
            <a:ext cx="1549400" cy="1689100"/>
            <a:chOff x="1440" y="2256"/>
            <a:chExt cx="976" cy="1064"/>
          </a:xfrm>
        </p:grpSpPr>
        <p:grpSp>
          <p:nvGrpSpPr>
            <p:cNvPr id="21" name="Group 84"/>
            <p:cNvGrpSpPr>
              <a:grpSpLocks/>
            </p:cNvGrpSpPr>
            <p:nvPr/>
          </p:nvGrpSpPr>
          <p:grpSpPr bwMode="auto">
            <a:xfrm rot="-5400000">
              <a:off x="1398" y="2738"/>
              <a:ext cx="624" cy="540"/>
              <a:chOff x="672" y="1140"/>
              <a:chExt cx="624" cy="540"/>
            </a:xfrm>
          </p:grpSpPr>
          <p:sp>
            <p:nvSpPr>
              <p:cNvPr id="68693" name="AutoShape 85"/>
              <p:cNvSpPr>
                <a:spLocks noChangeArrowheads="1"/>
              </p:cNvSpPr>
              <p:nvPr/>
            </p:nvSpPr>
            <p:spPr bwMode="auto">
              <a:xfrm>
                <a:off x="672" y="1140"/>
                <a:ext cx="624" cy="540"/>
              </a:xfrm>
              <a:prstGeom prst="hexagon">
                <a:avLst>
                  <a:gd name="adj" fmla="val 28889"/>
                  <a:gd name="vf" fmla="val 11547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94" name="Oval 86"/>
              <p:cNvSpPr>
                <a:spLocks noChangeArrowheads="1"/>
              </p:cNvSpPr>
              <p:nvPr/>
            </p:nvSpPr>
            <p:spPr bwMode="auto">
              <a:xfrm>
                <a:off x="840" y="1266"/>
                <a:ext cx="288" cy="28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95" name="Line 87"/>
            <p:cNvSpPr>
              <a:spLocks noChangeShapeType="1"/>
            </p:cNvSpPr>
            <p:nvPr/>
          </p:nvSpPr>
          <p:spPr bwMode="auto">
            <a:xfrm flipV="1">
              <a:off x="1710" y="249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96" name="Text Box 88"/>
            <p:cNvSpPr txBox="1">
              <a:spLocks noChangeArrowheads="1"/>
            </p:cNvSpPr>
            <p:nvPr/>
          </p:nvSpPr>
          <p:spPr bwMode="auto">
            <a:xfrm>
              <a:off x="1582" y="2256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Br</a:t>
              </a:r>
            </a:p>
          </p:txBody>
        </p:sp>
        <p:sp>
          <p:nvSpPr>
            <p:cNvPr id="68697" name="Line 89"/>
            <p:cNvSpPr>
              <a:spLocks noChangeShapeType="1"/>
            </p:cNvSpPr>
            <p:nvPr/>
          </p:nvSpPr>
          <p:spPr bwMode="auto">
            <a:xfrm rot="3600000" flipV="1">
              <a:off x="2063" y="2689"/>
              <a:ext cx="1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98" name="Text Box 90"/>
            <p:cNvSpPr txBox="1">
              <a:spLocks noChangeArrowheads="1"/>
            </p:cNvSpPr>
            <p:nvPr/>
          </p:nvSpPr>
          <p:spPr bwMode="auto">
            <a:xfrm>
              <a:off x="2108" y="2592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Br</a:t>
              </a:r>
            </a:p>
          </p:txBody>
        </p:sp>
      </p:grpSp>
      <p:sp>
        <p:nvSpPr>
          <p:cNvPr id="68699" name="Text Box 91"/>
          <p:cNvSpPr txBox="1">
            <a:spLocks noChangeArrowheads="1"/>
          </p:cNvSpPr>
          <p:nvPr/>
        </p:nvSpPr>
        <p:spPr bwMode="auto">
          <a:xfrm>
            <a:off x="1652587" y="5219700"/>
            <a:ext cx="25058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1,2-dibromobenzene</a:t>
            </a:r>
          </a:p>
          <a:p>
            <a:r>
              <a:rPr lang="en-US" dirty="0" err="1" smtClean="0"/>
              <a:t>ortho-dibromobenzene</a:t>
            </a:r>
            <a:endParaRPr lang="en-US" dirty="0" smtClean="0"/>
          </a:p>
          <a:p>
            <a:r>
              <a:rPr lang="en-US" dirty="0" smtClean="0"/>
              <a:t>o-</a:t>
            </a:r>
            <a:r>
              <a:rPr lang="en-US" dirty="0" err="1" smtClean="0"/>
              <a:t>dibromobenzene</a:t>
            </a:r>
            <a:endParaRPr lang="en-US" dirty="0"/>
          </a:p>
        </p:txBody>
      </p:sp>
      <p:grpSp>
        <p:nvGrpSpPr>
          <p:cNvPr id="22" name="Group 105"/>
          <p:cNvGrpSpPr>
            <a:grpSpLocks/>
          </p:cNvGrpSpPr>
          <p:nvPr/>
        </p:nvGrpSpPr>
        <p:grpSpPr bwMode="auto">
          <a:xfrm>
            <a:off x="4548187" y="3314700"/>
            <a:ext cx="1443038" cy="1817688"/>
            <a:chOff x="3920" y="2352"/>
            <a:chExt cx="909" cy="1145"/>
          </a:xfrm>
        </p:grpSpPr>
        <p:grpSp>
          <p:nvGrpSpPr>
            <p:cNvPr id="23" name="Group 92"/>
            <p:cNvGrpSpPr>
              <a:grpSpLocks/>
            </p:cNvGrpSpPr>
            <p:nvPr/>
          </p:nvGrpSpPr>
          <p:grpSpPr bwMode="auto">
            <a:xfrm rot="-5400000">
              <a:off x="3878" y="2834"/>
              <a:ext cx="624" cy="540"/>
              <a:chOff x="672" y="1140"/>
              <a:chExt cx="624" cy="540"/>
            </a:xfrm>
          </p:grpSpPr>
          <p:sp>
            <p:nvSpPr>
              <p:cNvPr id="68701" name="AutoShape 93"/>
              <p:cNvSpPr>
                <a:spLocks noChangeArrowheads="1"/>
              </p:cNvSpPr>
              <p:nvPr/>
            </p:nvSpPr>
            <p:spPr bwMode="auto">
              <a:xfrm>
                <a:off x="672" y="1140"/>
                <a:ext cx="624" cy="540"/>
              </a:xfrm>
              <a:prstGeom prst="hexagon">
                <a:avLst>
                  <a:gd name="adj" fmla="val 28889"/>
                  <a:gd name="vf" fmla="val 11547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8702" name="Oval 94"/>
              <p:cNvSpPr>
                <a:spLocks noChangeArrowheads="1"/>
              </p:cNvSpPr>
              <p:nvPr/>
            </p:nvSpPr>
            <p:spPr bwMode="auto">
              <a:xfrm>
                <a:off x="840" y="1266"/>
                <a:ext cx="288" cy="28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703" name="Line 95"/>
            <p:cNvSpPr>
              <a:spLocks noChangeShapeType="1"/>
            </p:cNvSpPr>
            <p:nvPr/>
          </p:nvSpPr>
          <p:spPr bwMode="auto">
            <a:xfrm flipV="1">
              <a:off x="4190" y="259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8704" name="Text Box 96"/>
            <p:cNvSpPr txBox="1">
              <a:spLocks noChangeArrowheads="1"/>
            </p:cNvSpPr>
            <p:nvPr/>
          </p:nvSpPr>
          <p:spPr bwMode="auto">
            <a:xfrm>
              <a:off x="4093" y="2352"/>
              <a:ext cx="24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Br</a:t>
              </a:r>
            </a:p>
          </p:txBody>
        </p:sp>
        <p:sp>
          <p:nvSpPr>
            <p:cNvPr id="68705" name="Line 97"/>
            <p:cNvSpPr>
              <a:spLocks noChangeShapeType="1"/>
            </p:cNvSpPr>
            <p:nvPr/>
          </p:nvSpPr>
          <p:spPr bwMode="auto">
            <a:xfrm rot="8100000" flipV="1">
              <a:off x="4527" y="3232"/>
              <a:ext cx="1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8706" name="Text Box 98"/>
            <p:cNvSpPr txBox="1">
              <a:spLocks noChangeArrowheads="1"/>
            </p:cNvSpPr>
            <p:nvPr/>
          </p:nvSpPr>
          <p:spPr bwMode="auto">
            <a:xfrm>
              <a:off x="4583" y="3264"/>
              <a:ext cx="24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Br</a:t>
              </a:r>
            </a:p>
          </p:txBody>
        </p:sp>
      </p:grp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4167187" y="5219700"/>
            <a:ext cx="24929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1,3-dibromobenzene</a:t>
            </a:r>
          </a:p>
          <a:p>
            <a:r>
              <a:rPr lang="en-US" dirty="0" smtClean="0"/>
              <a:t>meta-</a:t>
            </a:r>
            <a:r>
              <a:rPr lang="en-US" dirty="0" err="1" smtClean="0"/>
              <a:t>dibromobenzene</a:t>
            </a:r>
            <a:endParaRPr lang="en-US" dirty="0" smtClean="0"/>
          </a:p>
          <a:p>
            <a:r>
              <a:rPr lang="en-US" dirty="0" smtClean="0"/>
              <a:t>m-</a:t>
            </a:r>
            <a:r>
              <a:rPr lang="en-US" dirty="0" err="1" smtClean="0"/>
              <a:t>dibromobenzene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1387" y="2933700"/>
            <a:ext cx="9906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 Box 100"/>
          <p:cNvSpPr txBox="1">
            <a:spLocks noChangeArrowheads="1"/>
          </p:cNvSpPr>
          <p:nvPr/>
        </p:nvSpPr>
        <p:spPr bwMode="auto">
          <a:xfrm>
            <a:off x="6605587" y="5143500"/>
            <a:ext cx="24416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1,4-dibromobenzene</a:t>
            </a:r>
          </a:p>
          <a:p>
            <a:r>
              <a:rPr lang="en-US" dirty="0" err="1" smtClean="0"/>
              <a:t>para-dibromobenzene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-</a:t>
            </a:r>
            <a:r>
              <a:rPr lang="en-US" dirty="0" err="1" smtClean="0"/>
              <a:t>dibromobenzene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0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99" grpId="0" autoUpdateAnimBg="0"/>
      <p:bldP spid="68708" grpId="0" autoUpdateAnimBg="0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What are alkaloids?</a:t>
            </a:r>
            <a:endParaRPr lang="en-US" dirty="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838200" y="3505200"/>
            <a:ext cx="7391400" cy="3048000"/>
            <a:chOff x="576" y="2208"/>
            <a:chExt cx="4464" cy="1704"/>
          </a:xfrm>
        </p:grpSpPr>
        <p:pic>
          <p:nvPicPr>
            <p:cNvPr id="4" name="Picture 9" descr="17_Pg592_UnFigure_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2544"/>
              <a:ext cx="2448" cy="1195"/>
            </a:xfrm>
            <a:prstGeom prst="rect">
              <a:avLst/>
            </a:prstGeom>
            <a:noFill/>
          </p:spPr>
        </p:pic>
        <p:pic>
          <p:nvPicPr>
            <p:cNvPr id="5" name="Picture 10" descr="17_Pg592_UnFigure_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2208"/>
              <a:ext cx="1824" cy="1704"/>
            </a:xfrm>
            <a:prstGeom prst="rect">
              <a:avLst/>
            </a:prstGeom>
            <a:noFill/>
          </p:spPr>
        </p:pic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362200" y="1066800"/>
            <a:ext cx="3884613" cy="2438400"/>
            <a:chOff x="1200" y="2352"/>
            <a:chExt cx="2447" cy="1536"/>
          </a:xfrm>
        </p:grpSpPr>
        <p:pic>
          <p:nvPicPr>
            <p:cNvPr id="7" name="Picture 9" descr="17_Pg592_UnFigure_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00" y="2392"/>
              <a:ext cx="1339" cy="1484"/>
            </a:xfrm>
            <a:prstGeom prst="rect">
              <a:avLst/>
            </a:prstGeom>
            <a:noFill/>
          </p:spPr>
        </p:pic>
        <p:pic>
          <p:nvPicPr>
            <p:cNvPr id="8" name="Picture 10" descr="17_Pg592_UnFigure_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9" y="2352"/>
              <a:ext cx="1028" cy="153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577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g19_14-07T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535613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332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 descr="hein14e_tab_19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42900"/>
            <a:ext cx="7916863" cy="616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7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Carbon always has 4 bonds</a:t>
            </a:r>
          </a:p>
        </p:txBody>
      </p:sp>
      <p:pic>
        <p:nvPicPr>
          <p:cNvPr id="40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0764" y="1447800"/>
            <a:ext cx="7710488" cy="1354138"/>
          </a:xfrm>
          <a:noFill/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21208" y="3200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Hydrogen always has 1 bond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4191000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/>
              <a:t>X-H</a:t>
            </a:r>
          </a:p>
          <a:p>
            <a:pPr eaLnBrk="1" hangingPunct="1"/>
            <a:r>
              <a:rPr lang="en-US" sz="2400" dirty="0" smtClean="0"/>
              <a:t>only forms single bonds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600" dirty="0" smtClean="0"/>
              <a:t>Alcohols (R-OH) and Ethers (R-O-R) </a:t>
            </a:r>
            <a:endParaRPr lang="en-US" sz="3600" dirty="0"/>
          </a:p>
        </p:txBody>
      </p:sp>
      <p:pic>
        <p:nvPicPr>
          <p:cNvPr id="4" name="Content Placeholder 3" descr="08_Pg235_UnFigure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143000"/>
            <a:ext cx="2371344" cy="2487168"/>
          </a:xfrm>
        </p:spPr>
      </p:pic>
      <p:pic>
        <p:nvPicPr>
          <p:cNvPr id="5" name="Picture 4" descr="08_Pg235_UnFigure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371600"/>
            <a:ext cx="2834640" cy="1969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3652105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smtClean="0">
                <a:solidFill>
                  <a:schemeClr val="tx1"/>
                </a:solidFill>
              </a:rPr>
              <a:t>Methanol  CH</a:t>
            </a:r>
            <a:r>
              <a:rPr lang="en-US" sz="2400" u="none" baseline="-25000" dirty="0" smtClean="0">
                <a:solidFill>
                  <a:schemeClr val="tx1"/>
                </a:solidFill>
              </a:rPr>
              <a:t>3</a:t>
            </a:r>
            <a:r>
              <a:rPr lang="en-US" sz="2400" u="none" dirty="0" smtClean="0">
                <a:solidFill>
                  <a:schemeClr val="tx1"/>
                </a:solidFill>
              </a:rPr>
              <a:t>OH</a:t>
            </a:r>
          </a:p>
          <a:p>
            <a:r>
              <a:rPr lang="en-US" sz="2400" u="none" dirty="0" smtClean="0">
                <a:solidFill>
                  <a:schemeClr val="tx1"/>
                </a:solidFill>
              </a:rPr>
              <a:t>(1-methanol)</a:t>
            </a:r>
          </a:p>
          <a:p>
            <a:endParaRPr lang="en-US" sz="2400" u="none" dirty="0" smtClean="0">
              <a:solidFill>
                <a:schemeClr val="tx1"/>
              </a:solidFill>
            </a:endParaRPr>
          </a:p>
          <a:p>
            <a:r>
              <a:rPr lang="en-US" sz="2400" u="none" dirty="0" smtClean="0">
                <a:solidFill>
                  <a:schemeClr val="tx1"/>
                </a:solidFill>
              </a:rPr>
              <a:t>Ethanol     CH</a:t>
            </a:r>
            <a:r>
              <a:rPr lang="en-US" sz="2400" u="none" baseline="-25000" dirty="0" smtClean="0">
                <a:solidFill>
                  <a:schemeClr val="tx1"/>
                </a:solidFill>
              </a:rPr>
              <a:t>3</a:t>
            </a:r>
            <a:r>
              <a:rPr lang="en-US" sz="2400" u="none" dirty="0" smtClean="0">
                <a:solidFill>
                  <a:schemeClr val="tx1"/>
                </a:solidFill>
              </a:rPr>
              <a:t>CH</a:t>
            </a:r>
            <a:r>
              <a:rPr lang="en-US" sz="2400" u="none" baseline="-25000" dirty="0" smtClean="0">
                <a:solidFill>
                  <a:schemeClr val="tx1"/>
                </a:solidFill>
              </a:rPr>
              <a:t>2</a:t>
            </a:r>
            <a:r>
              <a:rPr lang="en-US" sz="2400" u="none" dirty="0" smtClean="0">
                <a:solidFill>
                  <a:schemeClr val="tx1"/>
                </a:solidFill>
              </a:rPr>
              <a:t>OH</a:t>
            </a:r>
          </a:p>
          <a:p>
            <a:r>
              <a:rPr lang="en-US" sz="2400" u="none" dirty="0" smtClean="0">
                <a:solidFill>
                  <a:schemeClr val="tx1"/>
                </a:solidFill>
              </a:rPr>
              <a:t>(1-ethanol)</a:t>
            </a:r>
          </a:p>
          <a:p>
            <a:endParaRPr lang="en-US" sz="2400" u="none" dirty="0">
              <a:solidFill>
                <a:schemeClr val="tx1"/>
              </a:solidFill>
            </a:endParaRPr>
          </a:p>
          <a:p>
            <a:r>
              <a:rPr lang="en-US" sz="2400" u="none" dirty="0" smtClean="0">
                <a:solidFill>
                  <a:schemeClr val="tx1"/>
                </a:solidFill>
              </a:rPr>
              <a:t>2-propanol </a:t>
            </a:r>
            <a:endParaRPr lang="en-US" sz="2400" u="none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3802959"/>
            <a:ext cx="487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smtClean="0">
                <a:solidFill>
                  <a:schemeClr val="tx1"/>
                </a:solidFill>
              </a:rPr>
              <a:t>Dimethyl ether  CH</a:t>
            </a:r>
            <a:r>
              <a:rPr lang="en-US" sz="2400" u="none" baseline="-25000" dirty="0" smtClean="0">
                <a:solidFill>
                  <a:schemeClr val="tx1"/>
                </a:solidFill>
              </a:rPr>
              <a:t>3</a:t>
            </a:r>
            <a:r>
              <a:rPr lang="en-US" sz="2400" u="none" dirty="0" smtClean="0">
                <a:solidFill>
                  <a:schemeClr val="tx1"/>
                </a:solidFill>
              </a:rPr>
              <a:t>OCH</a:t>
            </a:r>
            <a:r>
              <a:rPr lang="en-US" sz="2400" u="none" baseline="-25000" dirty="0" smtClean="0">
                <a:solidFill>
                  <a:schemeClr val="tx1"/>
                </a:solidFill>
              </a:rPr>
              <a:t>3</a:t>
            </a:r>
          </a:p>
          <a:p>
            <a:endParaRPr lang="en-US" sz="2400" u="none" dirty="0" smtClean="0">
              <a:solidFill>
                <a:schemeClr val="tx1"/>
              </a:solidFill>
            </a:endParaRPr>
          </a:p>
          <a:p>
            <a:r>
              <a:rPr lang="en-US" sz="2400" u="none" dirty="0" smtClean="0">
                <a:solidFill>
                  <a:schemeClr val="tx1"/>
                </a:solidFill>
              </a:rPr>
              <a:t>Diethyl ether     CH</a:t>
            </a:r>
            <a:r>
              <a:rPr lang="en-US" sz="2400" u="none" baseline="-25000" dirty="0" smtClean="0">
                <a:solidFill>
                  <a:schemeClr val="tx1"/>
                </a:solidFill>
              </a:rPr>
              <a:t>3</a:t>
            </a:r>
            <a:r>
              <a:rPr lang="en-US" sz="2400" u="none" dirty="0" smtClean="0">
                <a:solidFill>
                  <a:schemeClr val="tx1"/>
                </a:solidFill>
              </a:rPr>
              <a:t>CH</a:t>
            </a:r>
            <a:r>
              <a:rPr lang="en-US" sz="2400" u="none" baseline="-25000" dirty="0" smtClean="0">
                <a:solidFill>
                  <a:schemeClr val="tx1"/>
                </a:solidFill>
              </a:rPr>
              <a:t>2</a:t>
            </a:r>
            <a:r>
              <a:rPr lang="en-US" sz="2400" u="none" dirty="0" smtClean="0">
                <a:solidFill>
                  <a:schemeClr val="tx1"/>
                </a:solidFill>
              </a:rPr>
              <a:t>OCH</a:t>
            </a:r>
            <a:r>
              <a:rPr lang="en-US" sz="2400" u="none" baseline="-25000" dirty="0" smtClean="0">
                <a:solidFill>
                  <a:schemeClr val="tx1"/>
                </a:solidFill>
              </a:rPr>
              <a:t>2</a:t>
            </a:r>
            <a:r>
              <a:rPr lang="en-US" sz="2400" u="none" dirty="0" smtClean="0">
                <a:solidFill>
                  <a:schemeClr val="tx1"/>
                </a:solidFill>
              </a:rPr>
              <a:t>CH</a:t>
            </a:r>
            <a:r>
              <a:rPr lang="en-US" sz="2400" u="none" baseline="-25000" dirty="0" smtClean="0">
                <a:solidFill>
                  <a:schemeClr val="tx1"/>
                </a:solidFill>
              </a:rPr>
              <a:t>3</a:t>
            </a:r>
          </a:p>
          <a:p>
            <a:endParaRPr lang="en-US" sz="2400" u="none" baseline="-25000" dirty="0">
              <a:solidFill>
                <a:schemeClr val="tx1"/>
              </a:solidFill>
            </a:endParaRPr>
          </a:p>
          <a:p>
            <a:r>
              <a:rPr lang="en-US" sz="2400" u="none" dirty="0" smtClean="0">
                <a:solidFill>
                  <a:schemeClr val="tx1"/>
                </a:solidFill>
              </a:rPr>
              <a:t>Ethyl methyl ether CH</a:t>
            </a:r>
            <a:r>
              <a:rPr lang="en-US" sz="2400" u="none" baseline="-25000" dirty="0" smtClean="0">
                <a:solidFill>
                  <a:schemeClr val="tx1"/>
                </a:solidFill>
              </a:rPr>
              <a:t>3</a:t>
            </a:r>
            <a:r>
              <a:rPr lang="en-US" sz="2400" u="none" dirty="0" smtClean="0">
                <a:solidFill>
                  <a:schemeClr val="tx1"/>
                </a:solidFill>
              </a:rPr>
              <a:t>OCH</a:t>
            </a:r>
            <a:r>
              <a:rPr lang="en-US" sz="2400" u="none" baseline="-25000" dirty="0" smtClean="0">
                <a:solidFill>
                  <a:schemeClr val="tx1"/>
                </a:solidFill>
              </a:rPr>
              <a:t>2</a:t>
            </a:r>
            <a:r>
              <a:rPr lang="en-US" sz="2400" u="none" dirty="0" smtClean="0">
                <a:solidFill>
                  <a:schemeClr val="tx1"/>
                </a:solidFill>
              </a:rPr>
              <a:t>CH</a:t>
            </a:r>
            <a:r>
              <a:rPr lang="en-US" sz="2400" u="none" baseline="-25000" dirty="0" smtClean="0">
                <a:solidFill>
                  <a:schemeClr val="tx1"/>
                </a:solidFill>
              </a:rPr>
              <a:t>3</a:t>
            </a:r>
            <a:endParaRPr lang="en-US" sz="2400" u="none" baseline="-25000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355771"/>
              </p:ext>
            </p:extLst>
          </p:nvPr>
        </p:nvGraphicFramePr>
        <p:xfrm>
          <a:off x="2362200" y="5410200"/>
          <a:ext cx="240698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1" name="CS ChemDraw Drawing" r:id="rId5" imgW="1285850" imgH="569610" progId="ChemDraw.Document.6.0">
                  <p:embed/>
                </p:oleObj>
              </mc:Choice>
              <mc:Fallback>
                <p:oleObj name="CS ChemDraw Drawing" r:id="rId5" imgW="1285850" imgH="5696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2200" y="5410200"/>
                        <a:ext cx="2406984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99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7_05_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710470" cy="4343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Where are compounds of phenols found?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3696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Aldehydes</a:t>
            </a:r>
            <a:r>
              <a:rPr lang="en-US" dirty="0" smtClean="0"/>
              <a:t> and </a:t>
            </a:r>
            <a:r>
              <a:rPr lang="en-US" dirty="0" err="1" smtClean="0"/>
              <a:t>Ketones</a:t>
            </a:r>
            <a:endParaRPr lang="en-US" dirty="0"/>
          </a:p>
        </p:txBody>
      </p:sp>
      <p:pic>
        <p:nvPicPr>
          <p:cNvPr id="10" name="Picture 9" descr="08_Pg236_UnFigur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089545"/>
            <a:ext cx="2971800" cy="3723240"/>
          </a:xfrm>
          <a:prstGeom prst="rect">
            <a:avLst/>
          </a:prstGeom>
        </p:spPr>
      </p:pic>
      <p:pic>
        <p:nvPicPr>
          <p:cNvPr id="11" name="Picture 10" descr="08_Pg237_UnFigur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914400"/>
            <a:ext cx="2743200" cy="538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sz="3000" dirty="0" smtClean="0"/>
              <a:t>Aldehydes (R-CO-H) and Ketones (R-CO-R)</a:t>
            </a:r>
            <a:endParaRPr lang="en-US" sz="3000" dirty="0"/>
          </a:p>
        </p:txBody>
      </p:sp>
      <p:pic>
        <p:nvPicPr>
          <p:cNvPr id="4" name="Content Placeholder 3" descr="08_Pg236_UnFigure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524000"/>
            <a:ext cx="2310384" cy="2206752"/>
          </a:xfrm>
        </p:spPr>
      </p:pic>
      <p:pic>
        <p:nvPicPr>
          <p:cNvPr id="5" name="Picture 4" descr="08_Pg236_UnFigure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371600"/>
            <a:ext cx="2700528" cy="2804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909537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err="1" smtClean="0">
                <a:solidFill>
                  <a:schemeClr val="tx1"/>
                </a:solidFill>
              </a:rPr>
              <a:t>Methanal</a:t>
            </a:r>
            <a:endParaRPr lang="en-US" sz="2400" u="none" dirty="0" smtClean="0">
              <a:solidFill>
                <a:schemeClr val="tx1"/>
              </a:solidFill>
            </a:endParaRPr>
          </a:p>
          <a:p>
            <a:r>
              <a:rPr lang="en-US" sz="2400" u="none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US" sz="2400" u="none" dirty="0" err="1" smtClean="0">
                <a:solidFill>
                  <a:schemeClr val="tx1"/>
                </a:solidFill>
              </a:rPr>
              <a:t>Ethanal</a:t>
            </a:r>
            <a:endParaRPr lang="en-US" sz="2400" u="none" dirty="0" smtClean="0">
              <a:solidFill>
                <a:schemeClr val="tx1"/>
              </a:solidFill>
            </a:endParaRPr>
          </a:p>
          <a:p>
            <a:endParaRPr lang="en-US" sz="2400" u="none" dirty="0">
              <a:solidFill>
                <a:schemeClr val="tx1"/>
              </a:solidFill>
            </a:endParaRPr>
          </a:p>
          <a:p>
            <a:r>
              <a:rPr lang="en-US" sz="2400" u="none" dirty="0" err="1" smtClean="0">
                <a:solidFill>
                  <a:schemeClr val="tx1"/>
                </a:solidFill>
              </a:rPr>
              <a:t>Benzaldehyde</a:t>
            </a:r>
            <a:r>
              <a:rPr lang="en-US" sz="2400" u="none" dirty="0" smtClean="0">
                <a:solidFill>
                  <a:schemeClr val="tx1"/>
                </a:solidFill>
              </a:rPr>
              <a:t> </a:t>
            </a:r>
            <a:endParaRPr lang="en-US" sz="2400" u="none" dirty="0">
              <a:solidFill>
                <a:schemeClr val="tx1"/>
              </a:solidFill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844059"/>
              </p:ext>
            </p:extLst>
          </p:nvPr>
        </p:nvGraphicFramePr>
        <p:xfrm>
          <a:off x="2514600" y="3733800"/>
          <a:ext cx="97549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5" name="Struct" r:id="rId5" imgW="653400" imgH="465120" progId="">
                  <p:embed/>
                </p:oleObj>
              </mc:Choice>
              <mc:Fallback>
                <p:oleObj name="Struct" r:id="rId5" imgW="653400" imgH="465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733800"/>
                        <a:ext cx="975495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223329"/>
              </p:ext>
            </p:extLst>
          </p:nvPr>
        </p:nvGraphicFramePr>
        <p:xfrm>
          <a:off x="2514600" y="4495800"/>
          <a:ext cx="997786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6" name="Struct" r:id="rId7" imgW="763200" imgH="497520" progId="">
                  <p:embed/>
                </p:oleObj>
              </mc:Choice>
              <mc:Fallback>
                <p:oleObj name="Struct" r:id="rId7" imgW="763200" imgH="497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95800"/>
                        <a:ext cx="997786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47054" y="4278868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smtClean="0">
                <a:solidFill>
                  <a:schemeClr val="tx1"/>
                </a:solidFill>
              </a:rPr>
              <a:t>2-Propanone</a:t>
            </a:r>
          </a:p>
          <a:p>
            <a:r>
              <a:rPr lang="en-US" sz="2400" u="none" dirty="0" smtClean="0">
                <a:solidFill>
                  <a:schemeClr val="tx1"/>
                </a:solidFill>
              </a:rPr>
              <a:t>  </a:t>
            </a:r>
          </a:p>
          <a:p>
            <a:r>
              <a:rPr lang="en-US" sz="2400" u="none" dirty="0" smtClean="0">
                <a:solidFill>
                  <a:schemeClr val="tx1"/>
                </a:solidFill>
              </a:rPr>
              <a:t>2-Butanone</a:t>
            </a:r>
            <a:endParaRPr lang="en-US" sz="2400" u="none" dirty="0">
              <a:solidFill>
                <a:schemeClr val="tx1"/>
              </a:solidFill>
            </a:endParaRP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900035"/>
              </p:ext>
            </p:extLst>
          </p:nvPr>
        </p:nvGraphicFramePr>
        <p:xfrm>
          <a:off x="6971795" y="4116475"/>
          <a:ext cx="1367533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7" name="Struct" r:id="rId9" imgW="937080" imgH="497520" progId="">
                  <p:embed/>
                </p:oleObj>
              </mc:Choice>
              <mc:Fallback>
                <p:oleObj name="Struct" r:id="rId9" imgW="937080" imgH="497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1795" y="4116475"/>
                        <a:ext cx="1367533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959098"/>
              </p:ext>
            </p:extLst>
          </p:nvPr>
        </p:nvGraphicFramePr>
        <p:xfrm>
          <a:off x="6705600" y="4782207"/>
          <a:ext cx="1782428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8" name="Struct" r:id="rId11" imgW="1220400" imgH="497520" progId="">
                  <p:embed/>
                </p:oleObj>
              </mc:Choice>
              <mc:Fallback>
                <p:oleObj name="Struct" r:id="rId11" imgW="1220400" imgH="497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782207"/>
                        <a:ext cx="1782428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07524"/>
              </p:ext>
            </p:extLst>
          </p:nvPr>
        </p:nvGraphicFramePr>
        <p:xfrm>
          <a:off x="2895600" y="5275441"/>
          <a:ext cx="1493837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9" name="CS ChemDraw Drawing" r:id="rId13" imgW="1493276" imgH="1145723" progId="ChemDraw.Document.6.0">
                  <p:embed/>
                </p:oleObj>
              </mc:Choice>
              <mc:Fallback>
                <p:oleObj name="CS ChemDraw Drawing" r:id="rId13" imgW="1493276" imgH="11457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95600" y="5275441"/>
                        <a:ext cx="1493837" cy="114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657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2600" dirty="0" smtClean="0"/>
              <a:t>Carboxylic Acids (R-COOH) and Esters (R-COO-R)</a:t>
            </a:r>
            <a:endParaRPr lang="en-US" sz="2600" dirty="0"/>
          </a:p>
        </p:txBody>
      </p:sp>
      <p:pic>
        <p:nvPicPr>
          <p:cNvPr id="4" name="Content Placeholder 3" descr="08_Pg237_UnFigure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219200"/>
            <a:ext cx="2535936" cy="2773680"/>
          </a:xfrm>
        </p:spPr>
      </p:pic>
      <p:pic>
        <p:nvPicPr>
          <p:cNvPr id="5" name="Picture 4" descr="08_Pg237_UnFigure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990600"/>
            <a:ext cx="3157728" cy="2852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1148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err="1" smtClean="0">
                <a:solidFill>
                  <a:schemeClr val="tx1"/>
                </a:solidFill>
              </a:rPr>
              <a:t>Methanoic</a:t>
            </a:r>
            <a:r>
              <a:rPr lang="en-US" sz="2400" u="none" dirty="0" smtClean="0">
                <a:solidFill>
                  <a:schemeClr val="tx1"/>
                </a:solidFill>
              </a:rPr>
              <a:t> acid</a:t>
            </a:r>
          </a:p>
          <a:p>
            <a:endParaRPr lang="en-US" sz="2400" u="none" dirty="0">
              <a:solidFill>
                <a:schemeClr val="tx1"/>
              </a:solidFill>
            </a:endParaRPr>
          </a:p>
          <a:p>
            <a:r>
              <a:rPr lang="en-US" sz="2400" u="none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400" u="none" dirty="0" err="1" smtClean="0">
                <a:solidFill>
                  <a:schemeClr val="tx1"/>
                </a:solidFill>
              </a:rPr>
              <a:t>Ethanoic</a:t>
            </a:r>
            <a:r>
              <a:rPr lang="en-US" sz="2400" u="none" dirty="0" smtClean="0">
                <a:solidFill>
                  <a:schemeClr val="tx1"/>
                </a:solidFill>
              </a:rPr>
              <a:t> acid</a:t>
            </a:r>
            <a:endParaRPr lang="en-US" sz="2400" u="none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897" y="41148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err="1" smtClean="0">
                <a:solidFill>
                  <a:schemeClr val="tx1"/>
                </a:solidFill>
              </a:rPr>
              <a:t>Ethylbutanoate</a:t>
            </a:r>
            <a:endParaRPr lang="en-US" sz="2400" u="none" dirty="0" smtClean="0">
              <a:solidFill>
                <a:schemeClr val="tx1"/>
              </a:solidFill>
            </a:endParaRPr>
          </a:p>
          <a:p>
            <a:endParaRPr lang="en-US" sz="2400" u="none" dirty="0">
              <a:solidFill>
                <a:schemeClr val="tx1"/>
              </a:solidFill>
            </a:endParaRPr>
          </a:p>
          <a:p>
            <a:endParaRPr lang="en-US" sz="2400" u="none" dirty="0" smtClean="0">
              <a:solidFill>
                <a:schemeClr val="tx1"/>
              </a:solidFill>
            </a:endParaRPr>
          </a:p>
          <a:p>
            <a:r>
              <a:rPr lang="en-US" sz="2400" u="none" dirty="0" err="1" smtClean="0">
                <a:solidFill>
                  <a:schemeClr val="tx1"/>
                </a:solidFill>
              </a:rPr>
              <a:t>Ethylmethanoate</a:t>
            </a:r>
            <a:endParaRPr lang="en-US" sz="2400" u="none" dirty="0">
              <a:solidFill>
                <a:schemeClr val="tx1"/>
              </a:solidFill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769194"/>
              </p:ext>
            </p:extLst>
          </p:nvPr>
        </p:nvGraphicFramePr>
        <p:xfrm>
          <a:off x="2819400" y="4038600"/>
          <a:ext cx="1219200" cy="73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4" name="Struct" r:id="rId5" imgW="767880" imgH="465120" progId="">
                  <p:embed/>
                </p:oleObj>
              </mc:Choice>
              <mc:Fallback>
                <p:oleObj name="Struct" r:id="rId5" imgW="767880" imgH="465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038600"/>
                        <a:ext cx="1219200" cy="738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643950"/>
              </p:ext>
            </p:extLst>
          </p:nvPr>
        </p:nvGraphicFramePr>
        <p:xfrm>
          <a:off x="2667000" y="4899630"/>
          <a:ext cx="1517371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5" name="Struct" r:id="rId7" imgW="877680" imgH="497520" progId="">
                  <p:embed/>
                </p:oleObj>
              </mc:Choice>
              <mc:Fallback>
                <p:oleObj name="Struct" r:id="rId7" imgW="877680" imgH="497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99630"/>
                        <a:ext cx="1517371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778505"/>
              </p:ext>
            </p:extLst>
          </p:nvPr>
        </p:nvGraphicFramePr>
        <p:xfrm>
          <a:off x="4808667" y="3998794"/>
          <a:ext cx="4208394" cy="93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6" name="CS ChemDraw Drawing" r:id="rId9" imgW="2588931" imgH="567985" progId="ChemDraw.Document.6.0">
                  <p:embed/>
                </p:oleObj>
              </mc:Choice>
              <mc:Fallback>
                <p:oleObj name="CS ChemDraw Drawing" r:id="rId9" imgW="2588931" imgH="56798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08667" y="3998794"/>
                        <a:ext cx="4208394" cy="937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150447"/>
              </p:ext>
            </p:extLst>
          </p:nvPr>
        </p:nvGraphicFramePr>
        <p:xfrm>
          <a:off x="5715000" y="5684460"/>
          <a:ext cx="2078037" cy="80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7" name="CS ChemDraw Drawing" r:id="rId11" imgW="1468892" imgH="569610" progId="ChemDraw.Document.6.0">
                  <p:embed/>
                </p:oleObj>
              </mc:Choice>
              <mc:Fallback>
                <p:oleObj name="CS ChemDraw Drawing" r:id="rId11" imgW="1468892" imgH="5696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15000" y="5684460"/>
                        <a:ext cx="2078037" cy="80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882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 descr="hein14e_tab_19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130300"/>
            <a:ext cx="8513763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6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dirty="0" smtClean="0"/>
              <a:t>Amines and Amides</a:t>
            </a:r>
            <a:endParaRPr lang="en-US" dirty="0"/>
          </a:p>
        </p:txBody>
      </p:sp>
      <p:pic>
        <p:nvPicPr>
          <p:cNvPr id="4" name="Content Placeholder 3" descr="08_Pg240_UnFigu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006474"/>
            <a:ext cx="3058974" cy="2819400"/>
          </a:xfrm>
        </p:spPr>
      </p:pic>
      <p:pic>
        <p:nvPicPr>
          <p:cNvPr id="5" name="Picture 4" descr="08_Pg238_UnFigur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510" y="838200"/>
            <a:ext cx="4345460" cy="2987693"/>
          </a:xfrm>
          <a:prstGeom prst="rect">
            <a:avLst/>
          </a:prstGeom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52400" y="3811905"/>
            <a:ext cx="4611688" cy="2905125"/>
            <a:chOff x="859" y="1824"/>
            <a:chExt cx="2905" cy="1830"/>
          </a:xfrm>
        </p:grpSpPr>
        <p:pic>
          <p:nvPicPr>
            <p:cNvPr id="7" name="Picture 9" descr="17_Pg592_UnFigure_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" y="1872"/>
              <a:ext cx="1589" cy="1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17_Pg592_UnFigure_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824"/>
              <a:ext cx="1220" cy="1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508761"/>
              </p:ext>
            </p:extLst>
          </p:nvPr>
        </p:nvGraphicFramePr>
        <p:xfrm>
          <a:off x="5105400" y="3912819"/>
          <a:ext cx="3490913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name="CS ChemDraw Drawing" r:id="rId7" imgW="3491139" imgH="1660713" progId="ChemDraw.Document.6.0">
                  <p:embed/>
                </p:oleObj>
              </mc:Choice>
              <mc:Fallback>
                <p:oleObj name="CS ChemDraw Drawing" r:id="rId7" imgW="3491139" imgH="16607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05400" y="3912819"/>
                        <a:ext cx="3490913" cy="166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86400" y="5920946"/>
            <a:ext cx="2443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none" dirty="0" smtClean="0">
                <a:solidFill>
                  <a:srgbClr val="FF0066"/>
                </a:solidFill>
              </a:rPr>
              <a:t>Aspartame (NutraSweet)</a:t>
            </a:r>
            <a:endParaRPr lang="en-US" sz="1600" u="none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z="3200" dirty="0" smtClean="0"/>
              <a:t>Amines (R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-NH) and Amides (R-CO-NH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  <a:endParaRPr lang="en-US" sz="3200" baseline="-25000" dirty="0"/>
          </a:p>
        </p:txBody>
      </p:sp>
      <p:pic>
        <p:nvPicPr>
          <p:cNvPr id="4" name="Content Placeholder 3" descr="08_Pg239_UnFigure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219200"/>
            <a:ext cx="3457033" cy="3124200"/>
          </a:xfrm>
        </p:spPr>
      </p:pic>
      <p:pic>
        <p:nvPicPr>
          <p:cNvPr id="5" name="Picture 4" descr="08_Pg239_UnFigure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838200"/>
            <a:ext cx="3772930" cy="3352800"/>
          </a:xfrm>
          <a:prstGeom prst="rect">
            <a:avLst/>
          </a:prstGeom>
        </p:spPr>
      </p:pic>
      <p:graphicFrame>
        <p:nvGraphicFramePr>
          <p:cNvPr id="49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083428"/>
              </p:ext>
            </p:extLst>
          </p:nvPr>
        </p:nvGraphicFramePr>
        <p:xfrm>
          <a:off x="7620000" y="4511209"/>
          <a:ext cx="82708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7" name="Struct" r:id="rId5" imgW="827280" imgH="497520" progId="">
                  <p:embed/>
                </p:oleObj>
              </mc:Choice>
              <mc:Fallback>
                <p:oleObj name="Struct" r:id="rId5" imgW="827280" imgH="497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511209"/>
                        <a:ext cx="827087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784112"/>
              </p:ext>
            </p:extLst>
          </p:nvPr>
        </p:nvGraphicFramePr>
        <p:xfrm>
          <a:off x="7612191" y="5140652"/>
          <a:ext cx="9366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8" name="Struct" r:id="rId7" imgW="937080" imgH="497520" progId="">
                  <p:embed/>
                </p:oleObj>
              </mc:Choice>
              <mc:Fallback>
                <p:oleObj name="Struct" r:id="rId7" imgW="937080" imgH="497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2191" y="5140652"/>
                        <a:ext cx="936625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421878"/>
              </p:ext>
            </p:extLst>
          </p:nvPr>
        </p:nvGraphicFramePr>
        <p:xfrm>
          <a:off x="7391400" y="5791200"/>
          <a:ext cx="12207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9" name="Struct" r:id="rId9" imgW="1220400" imgH="497520" progId="">
                  <p:embed/>
                </p:oleObj>
              </mc:Choice>
              <mc:Fallback>
                <p:oleObj name="Struct" r:id="rId9" imgW="1220400" imgH="497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791200"/>
                        <a:ext cx="122078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4494098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err="1" smtClean="0">
                <a:solidFill>
                  <a:schemeClr val="tx1"/>
                </a:solidFill>
              </a:rPr>
              <a:t>Triethylamine</a:t>
            </a:r>
            <a:r>
              <a:rPr lang="en-US" sz="2400" u="none" dirty="0" smtClean="0">
                <a:solidFill>
                  <a:schemeClr val="tx1"/>
                </a:solidFill>
              </a:rPr>
              <a:t>   </a:t>
            </a:r>
          </a:p>
          <a:p>
            <a:endParaRPr lang="en-US" sz="2400" u="none" dirty="0" smtClean="0">
              <a:solidFill>
                <a:schemeClr val="tx1"/>
              </a:solidFill>
            </a:endParaRPr>
          </a:p>
          <a:p>
            <a:r>
              <a:rPr lang="en-US" sz="2400" u="none" dirty="0" smtClean="0">
                <a:solidFill>
                  <a:schemeClr val="tx1"/>
                </a:solidFill>
              </a:rPr>
              <a:t>Nicotine</a:t>
            </a:r>
            <a:endParaRPr lang="en-US" sz="2400" u="none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2764" y="4466119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 err="1" smtClean="0">
                <a:solidFill>
                  <a:schemeClr val="tx1"/>
                </a:solidFill>
              </a:rPr>
              <a:t>Methanamide</a:t>
            </a:r>
            <a:r>
              <a:rPr lang="en-US" sz="2400" u="none" dirty="0" smtClean="0">
                <a:solidFill>
                  <a:schemeClr val="tx1"/>
                </a:solidFill>
              </a:rPr>
              <a:t> </a:t>
            </a:r>
          </a:p>
          <a:p>
            <a:endParaRPr lang="en-US" sz="2400" u="none" dirty="0" smtClean="0">
              <a:solidFill>
                <a:schemeClr val="tx1"/>
              </a:solidFill>
            </a:endParaRPr>
          </a:p>
          <a:p>
            <a:r>
              <a:rPr lang="en-US" sz="2400" u="none" dirty="0" err="1" smtClean="0">
                <a:solidFill>
                  <a:schemeClr val="tx1"/>
                </a:solidFill>
              </a:rPr>
              <a:t>Ethanamide</a:t>
            </a:r>
            <a:endParaRPr lang="en-US" sz="2400" u="none" dirty="0" smtClean="0">
              <a:solidFill>
                <a:schemeClr val="tx1"/>
              </a:solidFill>
            </a:endParaRPr>
          </a:p>
          <a:p>
            <a:endParaRPr lang="en-US" sz="2400" u="none" dirty="0" smtClean="0">
              <a:solidFill>
                <a:schemeClr val="tx1"/>
              </a:solidFill>
            </a:endParaRPr>
          </a:p>
          <a:p>
            <a:r>
              <a:rPr lang="en-US" sz="2400" u="none" dirty="0" err="1" smtClean="0">
                <a:solidFill>
                  <a:schemeClr val="tx1"/>
                </a:solidFill>
              </a:rPr>
              <a:t>Propanamide</a:t>
            </a:r>
            <a:endParaRPr lang="en-US" sz="2400" u="none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663762"/>
              </p:ext>
            </p:extLst>
          </p:nvPr>
        </p:nvGraphicFramePr>
        <p:xfrm>
          <a:off x="2163462" y="4267200"/>
          <a:ext cx="217805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0" name="CS ChemDraw Drawing" r:id="rId11" imgW="2181880" imgH="949025" progId="ChemDraw.Document.6.0">
                  <p:embed/>
                </p:oleObj>
              </mc:Choice>
              <mc:Fallback>
                <p:oleObj name="CS ChemDraw Drawing" r:id="rId11" imgW="2181880" imgH="9490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63462" y="4267200"/>
                        <a:ext cx="2178050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772449"/>
              </p:ext>
            </p:extLst>
          </p:nvPr>
        </p:nvGraphicFramePr>
        <p:xfrm>
          <a:off x="2038350" y="5257800"/>
          <a:ext cx="17716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1" name="CS ChemDraw Drawing" r:id="rId13" imgW="1771904" imgH="1063468" progId="ChemDraw.Document.6.0">
                  <p:embed/>
                </p:oleObj>
              </mc:Choice>
              <mc:Fallback>
                <p:oleObj name="CS ChemDraw Drawing" r:id="rId13" imgW="1771904" imgH="10634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38350" y="5257800"/>
                        <a:ext cx="1771650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8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Acids</a:t>
            </a:r>
            <a:endParaRPr lang="en-US" dirty="0"/>
          </a:p>
        </p:txBody>
      </p:sp>
      <p:pic>
        <p:nvPicPr>
          <p:cNvPr id="5" name="Content Placeholder 4" descr="08_06_Tab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7772400" cy="4911725"/>
          </a:xfrm>
        </p:spPr>
      </p:pic>
    </p:spTree>
    <p:extLst>
      <p:ext uri="{BB962C8B-B14F-4D97-AF65-F5344CB8AC3E}">
        <p14:creationId xmlns:p14="http://schemas.microsoft.com/office/powerpoint/2010/main" val="15657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is the structure of an organic halide?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Chloroform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Chlorobenzene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Carbon Tetrachloride</a:t>
            </a:r>
            <a:endParaRPr lang="en-US" dirty="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4114800" y="3352800"/>
          <a:ext cx="176155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7" name="CS ChemDraw Drawing" r:id="rId3" imgW="1267642" imgH="877284" progId="ChemDraw.Document.6.0">
                  <p:embed/>
                </p:oleObj>
              </mc:Choice>
              <mc:Fallback>
                <p:oleObj name="CS ChemDraw Drawing" r:id="rId3" imgW="1267642" imgH="87728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52800"/>
                        <a:ext cx="176155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3124200" y="1295400"/>
          <a:ext cx="1600200" cy="1727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8" name="CS ChemDraw Drawing" r:id="rId5" imgW="1058708" imgH="1142629" progId="ChemDraw.Document.6.0">
                  <p:embed/>
                </p:oleObj>
              </mc:Choice>
              <mc:Fallback>
                <p:oleObj name="CS ChemDraw Drawing" r:id="rId5" imgW="1058708" imgH="114262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95400"/>
                        <a:ext cx="1600200" cy="1727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542109"/>
              </p:ext>
            </p:extLst>
          </p:nvPr>
        </p:nvGraphicFramePr>
        <p:xfrm>
          <a:off x="5334000" y="4724400"/>
          <a:ext cx="191569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9" name="CS ChemDraw Drawing" r:id="rId7" imgW="1249286" imgH="1142629" progId="ChemDraw.Document.6.0">
                  <p:embed/>
                </p:oleObj>
              </mc:Choice>
              <mc:Fallback>
                <p:oleObj name="CS ChemDraw Drawing" r:id="rId7" imgW="1249286" imgH="114262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724400"/>
                        <a:ext cx="191569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135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8_04_Tabl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990600"/>
            <a:ext cx="901541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952924"/>
              </p:ext>
            </p:extLst>
          </p:nvPr>
        </p:nvGraphicFramePr>
        <p:xfrm>
          <a:off x="457200" y="1066800"/>
          <a:ext cx="8305800" cy="554583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743200"/>
                <a:gridCol w="4343400"/>
                <a:gridCol w="1219200"/>
              </a:tblGrid>
              <a:tr h="533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Functional Group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Condensed Formula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Suffix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Alkane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-C-C-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ane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Alkene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-C=C-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ene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Alkyne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-C≡C-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yne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Alcohol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R-OH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</a:t>
                      </a:r>
                      <a:r>
                        <a:rPr lang="en-US" sz="2200" dirty="0" err="1">
                          <a:effectLst/>
                        </a:rPr>
                        <a:t>ol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Ether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R-O-R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-ether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Aldehyde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R-CHO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-al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Ketone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R-CO-R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-one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Carboxylic Acid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R-CO</a:t>
                      </a:r>
                      <a:r>
                        <a:rPr lang="en-US" sz="2200" baseline="-25000" dirty="0" smtClean="0">
                          <a:effectLst/>
                        </a:rPr>
                        <a:t>2</a:t>
                      </a:r>
                      <a:r>
                        <a:rPr lang="en-US" sz="2200" dirty="0" smtClean="0">
                          <a:effectLst/>
                        </a:rPr>
                        <a:t>H</a:t>
                      </a:r>
                      <a:r>
                        <a:rPr lang="en-US" sz="2200" baseline="0" dirty="0" smtClean="0">
                          <a:effectLst/>
                        </a:rPr>
                        <a:t> or </a:t>
                      </a:r>
                      <a:r>
                        <a:rPr lang="en-US" sz="2200" dirty="0" smtClean="0">
                          <a:effectLst/>
                        </a:rPr>
                        <a:t>R-COOH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-</a:t>
                      </a:r>
                      <a:r>
                        <a:rPr lang="en-US" sz="2200" dirty="0" err="1" smtClean="0">
                          <a:effectLst/>
                        </a:rPr>
                        <a:t>oic</a:t>
                      </a:r>
                      <a:r>
                        <a:rPr lang="en-US" sz="2200" dirty="0" smtClean="0">
                          <a:effectLst/>
                        </a:rPr>
                        <a:t> </a:t>
                      </a:r>
                      <a:r>
                        <a:rPr lang="en-US" sz="2200" dirty="0">
                          <a:effectLst/>
                        </a:rPr>
                        <a:t>acid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Ester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R-COOR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-</a:t>
                      </a:r>
                      <a:r>
                        <a:rPr lang="en-US" sz="2200" dirty="0" err="1" smtClean="0">
                          <a:effectLst/>
                        </a:rPr>
                        <a:t>oate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Amine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R-NH</a:t>
                      </a:r>
                      <a:r>
                        <a:rPr lang="en-US" sz="2200" baseline="-25000" dirty="0">
                          <a:effectLst/>
                        </a:rPr>
                        <a:t>2</a:t>
                      </a:r>
                      <a:r>
                        <a:rPr lang="en-US" sz="2200" dirty="0">
                          <a:effectLst/>
                        </a:rPr>
                        <a:t>; R</a:t>
                      </a:r>
                      <a:r>
                        <a:rPr lang="en-US" sz="2200" baseline="-25000" dirty="0">
                          <a:effectLst/>
                        </a:rPr>
                        <a:t>2</a:t>
                      </a:r>
                      <a:r>
                        <a:rPr lang="en-US" sz="2200" dirty="0">
                          <a:effectLst/>
                        </a:rPr>
                        <a:t>-NH; </a:t>
                      </a:r>
                      <a:r>
                        <a:rPr lang="en-US" sz="2200" dirty="0" smtClean="0">
                          <a:effectLst/>
                        </a:rPr>
                        <a:t>R</a:t>
                      </a:r>
                      <a:r>
                        <a:rPr lang="en-US" sz="2200" baseline="-25000" dirty="0" smtClean="0">
                          <a:effectLst/>
                        </a:rPr>
                        <a:t>3</a:t>
                      </a:r>
                      <a:r>
                        <a:rPr lang="en-US" sz="2200" dirty="0" smtClean="0">
                          <a:effectLst/>
                        </a:rPr>
                        <a:t>-N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1°               2°         3° 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-amine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Amide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R-CONH</a:t>
                      </a:r>
                      <a:r>
                        <a:rPr lang="en-US" sz="2200" baseline="-25000" dirty="0" smtClean="0">
                          <a:effectLst/>
                        </a:rPr>
                        <a:t>2</a:t>
                      </a:r>
                      <a:r>
                        <a:rPr lang="en-US" sz="2200" dirty="0" smtClean="0">
                          <a:effectLst/>
                        </a:rPr>
                        <a:t>; R-CONHR; R-CONR</a:t>
                      </a:r>
                      <a:r>
                        <a:rPr lang="en-US" sz="2200" baseline="-25000" dirty="0" smtClean="0">
                          <a:effectLst/>
                        </a:rPr>
                        <a:t>2</a:t>
                      </a:r>
                      <a:endParaRPr lang="en-US" sz="2200" baseline="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aseline="0" dirty="0">
                          <a:effectLst/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en-US" sz="2200" baseline="0" dirty="0" smtClean="0">
                          <a:effectLst/>
                          <a:latin typeface="Calibri"/>
                          <a:cs typeface="Times New Roman"/>
                        </a:rPr>
                        <a:t>        1°                   2°                3°</a:t>
                      </a:r>
                      <a:endParaRPr lang="en-US" sz="2200" baseline="-250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-amide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800" dirty="0" smtClean="0"/>
              <a:t>How does the functional group change the suffix?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82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800" dirty="0" smtClean="0"/>
              <a:t>How are organic compounds named?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pPr eaLnBrk="1" hangingPunct="1"/>
            <a:r>
              <a:rPr lang="en-US" dirty="0" smtClean="0"/>
              <a:t>Find the longest chain of carbon atoms - this is the base name of the alkane.</a:t>
            </a:r>
          </a:p>
          <a:p>
            <a:pPr eaLnBrk="1" hangingPunct="1"/>
            <a:r>
              <a:rPr lang="en-US" dirty="0" smtClean="0"/>
              <a:t>Give functional groups the lowest possible number, then give branches lowest possible numbers.</a:t>
            </a:r>
          </a:p>
          <a:p>
            <a:pPr eaLnBrk="1" hangingPunct="1"/>
            <a:r>
              <a:rPr lang="en-US" dirty="0" smtClean="0"/>
              <a:t>Indicate branches by name, in alphabetical order and position.</a:t>
            </a:r>
          </a:p>
          <a:p>
            <a:pPr lvl="1" eaLnBrk="1" hangingPunct="1"/>
            <a:r>
              <a:rPr lang="en-US" dirty="0" smtClean="0"/>
              <a:t>Multiples of the same branch use prefixes (does not change alphabetical order) and all necessary numbers to indicate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7_04_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4" y="685800"/>
            <a:ext cx="874945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1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 descr="hein14e_tab_19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299450" cy="472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72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Isomers - Compounds that have the same molecular formula but different structural formulas.</a:t>
            </a:r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762000" y="2362200"/>
          <a:ext cx="7182662" cy="3435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0" name="Struct" r:id="rId3" imgW="4566960" imgH="2183760" progId="">
                  <p:embed/>
                </p:oleObj>
              </mc:Choice>
              <mc:Fallback>
                <p:oleObj name="Struct" r:id="rId3" imgW="4566960" imgH="2183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62200"/>
                        <a:ext cx="7182662" cy="3435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5200" y="5867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Isomers of Octane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0" y="1143000"/>
          <a:ext cx="9144000" cy="5057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4" name="Struct" r:id="rId3" imgW="5853960" imgH="3237840" progId="">
                  <p:embed/>
                </p:oleObj>
              </mc:Choice>
              <mc:Fallback>
                <p:oleObj name="Struct" r:id="rId3" imgW="5853960" imgH="3237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9144000" cy="5057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What is an isomer?</a:t>
            </a:r>
            <a:br>
              <a:rPr lang="en-US" sz="3200" dirty="0" smtClean="0"/>
            </a:br>
            <a:r>
              <a:rPr lang="en-US" sz="3200" dirty="0" smtClean="0"/>
              <a:t>What are the isomers of </a:t>
            </a:r>
            <a:r>
              <a:rPr lang="en-US" sz="3200" dirty="0" smtClean="0"/>
              <a:t>heptane, C</a:t>
            </a:r>
            <a:r>
              <a:rPr lang="en-US" sz="3200" baseline="-25000" dirty="0" smtClean="0"/>
              <a:t>7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16</a:t>
            </a:r>
            <a:r>
              <a:rPr lang="en-US" sz="3200" dirty="0" smtClean="0"/>
              <a:t>?</a:t>
            </a: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213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heptane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2209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2-methylhexane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2286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3-methylhexane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114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2,4-dimethylpentane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4191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2,3-dimethylpentane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4191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2,2-dimethylpentane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17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3,3-dimethylpentane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6019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3-ethylpentane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2,2,3-trimethylbutane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3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Nomenclature – alkanes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 eaLnBrk="1" hangingPunct="1"/>
            <a:r>
              <a:rPr lang="en-US" smtClean="0"/>
              <a:t>Find the longest chain of carbon atoms --- this is the base name of the alkane.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Alkyl groups branch off of the main chain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Main chain is numbered   to show where alkyl groups are attached.</a:t>
            </a:r>
          </a:p>
        </p:txBody>
      </p:sp>
    </p:spTree>
    <p:extLst>
      <p:ext uri="{BB962C8B-B14F-4D97-AF65-F5344CB8AC3E}">
        <p14:creationId xmlns:p14="http://schemas.microsoft.com/office/powerpoint/2010/main" val="376659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G18_02-09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97063"/>
            <a:ext cx="8458200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Name this compound</a:t>
            </a:r>
          </a:p>
        </p:txBody>
      </p:sp>
    </p:spTree>
    <p:extLst>
      <p:ext uri="{BB962C8B-B14F-4D97-AF65-F5344CB8AC3E}">
        <p14:creationId xmlns:p14="http://schemas.microsoft.com/office/powerpoint/2010/main" val="8956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G18_02-10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9662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Longest chain highlighted</a:t>
            </a:r>
          </a:p>
        </p:txBody>
      </p:sp>
    </p:spTree>
    <p:extLst>
      <p:ext uri="{BB962C8B-B14F-4D97-AF65-F5344CB8AC3E}">
        <p14:creationId xmlns:p14="http://schemas.microsoft.com/office/powerpoint/2010/main" val="29214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G18_02-1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73152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2 carbon group attached to main chain</a:t>
            </a:r>
          </a:p>
        </p:txBody>
      </p:sp>
      <p:pic>
        <p:nvPicPr>
          <p:cNvPr id="13316" name="Picture 4" descr="FG18_02-08_T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64772"/>
          <a:stretch>
            <a:fillRect/>
          </a:stretch>
        </p:blipFill>
        <p:spPr>
          <a:xfrm>
            <a:off x="5105400" y="4745038"/>
            <a:ext cx="4038600" cy="2112962"/>
          </a:xfrm>
          <a:noFill/>
        </p:spPr>
      </p:pic>
    </p:spTree>
    <p:extLst>
      <p:ext uri="{BB962C8B-B14F-4D97-AF65-F5344CB8AC3E}">
        <p14:creationId xmlns:p14="http://schemas.microsoft.com/office/powerpoint/2010/main" val="285880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717550"/>
          </a:xfrm>
        </p:spPr>
        <p:txBody>
          <a:bodyPr/>
          <a:lstStyle/>
          <a:p>
            <a:r>
              <a:rPr lang="en-US" sz="3100" dirty="0" smtClean="0"/>
              <a:t>V</a:t>
            </a:r>
            <a:r>
              <a:rPr lang="en-US" sz="3100" b="0" dirty="0" smtClean="0"/>
              <a:t>alence</a:t>
            </a:r>
            <a:r>
              <a:rPr lang="en-US" sz="3100" dirty="0" smtClean="0"/>
              <a:t> S</a:t>
            </a:r>
            <a:r>
              <a:rPr lang="en-US" sz="3100" b="0" dirty="0" smtClean="0"/>
              <a:t>hell</a:t>
            </a:r>
            <a:r>
              <a:rPr lang="en-US" sz="3100" dirty="0" smtClean="0"/>
              <a:t> E</a:t>
            </a:r>
            <a:r>
              <a:rPr lang="en-US" sz="3100" b="0" dirty="0" smtClean="0"/>
              <a:t>lectron</a:t>
            </a:r>
            <a:r>
              <a:rPr lang="en-US" sz="3100" dirty="0" smtClean="0"/>
              <a:t> P</a:t>
            </a:r>
            <a:r>
              <a:rPr lang="en-US" sz="3100" b="0" dirty="0" smtClean="0"/>
              <a:t>air</a:t>
            </a:r>
            <a:r>
              <a:rPr lang="en-US" sz="3100" dirty="0" smtClean="0"/>
              <a:t> R</a:t>
            </a:r>
            <a:r>
              <a:rPr lang="en-US" sz="3100" b="0" dirty="0" smtClean="0"/>
              <a:t>epulsion</a:t>
            </a:r>
            <a:r>
              <a:rPr lang="en-US" sz="3100" dirty="0" smtClean="0"/>
              <a:t> T</a:t>
            </a:r>
            <a:r>
              <a:rPr lang="en-US" sz="3100" b="0" dirty="0" smtClean="0"/>
              <a:t>heory</a:t>
            </a:r>
            <a:endParaRPr lang="en-US" sz="3100" b="0" dirty="0"/>
          </a:p>
        </p:txBody>
      </p:sp>
      <p:pic>
        <p:nvPicPr>
          <p:cNvPr id="7" name="Picture 8" descr="06_06_Fig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50" y="1143000"/>
            <a:ext cx="5111750" cy="4782134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447800"/>
            <a:ext cx="4114800" cy="42672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Tx/>
              <a:buNone/>
            </a:pPr>
            <a:r>
              <a:rPr lang="en-US" sz="2400" b="1" dirty="0" smtClean="0"/>
              <a:t>VSEPR</a:t>
            </a:r>
            <a:r>
              <a:rPr lang="en-US" sz="2400" dirty="0" smtClean="0"/>
              <a:t> theory predicts that a carbon atom with four single, covalent bonds is tetrahedral as shown in a</a:t>
            </a:r>
          </a:p>
          <a:p>
            <a:pPr eaLnBrk="1" hangingPunct="1">
              <a:buClr>
                <a:schemeClr val="bg2"/>
              </a:buClr>
              <a:buSzTx/>
              <a:buFont typeface="Arial" charset="0"/>
              <a:buChar char="•"/>
            </a:pPr>
            <a:r>
              <a:rPr lang="en-US" sz="2400" dirty="0" smtClean="0"/>
              <a:t>(a) tetrahedron</a:t>
            </a:r>
          </a:p>
          <a:p>
            <a:pPr eaLnBrk="1" hangingPunct="1">
              <a:buClr>
                <a:schemeClr val="bg2"/>
              </a:buClr>
              <a:buSzTx/>
              <a:buFont typeface="Arial" charset="0"/>
              <a:buChar char="•"/>
            </a:pPr>
            <a:r>
              <a:rPr lang="en-US" sz="2400" dirty="0" smtClean="0"/>
              <a:t>(b) ball-and-stick model</a:t>
            </a:r>
          </a:p>
          <a:p>
            <a:pPr eaLnBrk="1" hangingPunct="1">
              <a:buClr>
                <a:schemeClr val="bg2"/>
              </a:buClr>
              <a:buSzTx/>
              <a:buFont typeface="Arial" charset="0"/>
              <a:buChar char="•"/>
            </a:pPr>
            <a:r>
              <a:rPr lang="en-US" sz="2400" dirty="0" smtClean="0"/>
              <a:t>(c) space-filling model</a:t>
            </a:r>
          </a:p>
          <a:p>
            <a:pPr eaLnBrk="1" hangingPunct="1">
              <a:buClr>
                <a:schemeClr val="bg2"/>
              </a:buClr>
              <a:buSzTx/>
              <a:buFont typeface="Arial" charset="0"/>
              <a:buChar char="•"/>
            </a:pPr>
            <a:r>
              <a:rPr lang="en-US" sz="2400" dirty="0" smtClean="0"/>
              <a:t>(d) expanded structural formula</a:t>
            </a:r>
          </a:p>
        </p:txBody>
      </p:sp>
    </p:spTree>
    <p:extLst>
      <p:ext uri="{BB962C8B-B14F-4D97-AF65-F5344CB8AC3E}">
        <p14:creationId xmlns:p14="http://schemas.microsoft.com/office/powerpoint/2010/main" val="26329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G18_02-12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2044700"/>
            <a:ext cx="90170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3-ethylhexane</a:t>
            </a:r>
          </a:p>
        </p:txBody>
      </p:sp>
    </p:spTree>
    <p:extLst>
      <p:ext uri="{BB962C8B-B14F-4D97-AF65-F5344CB8AC3E}">
        <p14:creationId xmlns:p14="http://schemas.microsoft.com/office/powerpoint/2010/main" val="6166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G18_02-15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5344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FG18_02-16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87688"/>
            <a:ext cx="81534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313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4-ethyl-2-methylheptane</a:t>
            </a:r>
          </a:p>
        </p:txBody>
      </p:sp>
      <p:pic>
        <p:nvPicPr>
          <p:cNvPr id="16387" name="Picture 4" descr="FG18_02-17u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562225"/>
            <a:ext cx="8229600" cy="2601913"/>
          </a:xfrm>
          <a:noFill/>
        </p:spPr>
      </p:pic>
    </p:spTree>
    <p:extLst>
      <p:ext uri="{BB962C8B-B14F-4D97-AF65-F5344CB8AC3E}">
        <p14:creationId xmlns:p14="http://schemas.microsoft.com/office/powerpoint/2010/main" val="411622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find polymers?</a:t>
            </a:r>
            <a:endParaRPr lang="en-US" dirty="0"/>
          </a:p>
        </p:txBody>
      </p:sp>
      <p:pic>
        <p:nvPicPr>
          <p:cNvPr id="3" name="Picture 7" descr="17_03_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500837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47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Example - Polymers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What does a portion of the Teflon polymer look like?</a:t>
            </a:r>
          </a:p>
          <a:p>
            <a:r>
              <a:rPr lang="en-US" dirty="0" err="1" smtClean="0"/>
              <a:t>Tetrafluoroethene</a:t>
            </a:r>
            <a:r>
              <a:rPr lang="en-US" dirty="0" smtClean="0"/>
              <a:t> monomer: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                                     C.                             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smtClean="0"/>
              <a:t>B.                                      D.  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6553200" y="1600200"/>
          <a:ext cx="1685327" cy="1187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1" name="CS ChemDraw Drawing" r:id="rId3" imgW="1039002" imgH="732600" progId="ChemDraw.Document.6.0">
                  <p:embed/>
                </p:oleObj>
              </mc:Choice>
              <mc:Fallback>
                <p:oleObj name="CS ChemDraw Drawing" r:id="rId3" imgW="1039002" imgH="7326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600200"/>
                        <a:ext cx="1685327" cy="1187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219200" y="2971800"/>
          <a:ext cx="2787807" cy="121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2" name="CS ChemDraw Drawing" r:id="rId5" imgW="1801045" imgH="783077" progId="ChemDraw.Document.6.0">
                  <p:embed/>
                </p:oleObj>
              </mc:Choice>
              <mc:Fallback>
                <p:oleObj name="CS ChemDraw Drawing" r:id="rId5" imgW="1801045" imgH="78307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2787807" cy="1210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143000" y="4724400"/>
          <a:ext cx="278271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3" name="CS ChemDraw Drawing" r:id="rId7" imgW="2040483" imgH="894290" progId="ChemDraw.Document.6.0">
                  <p:embed/>
                </p:oleObj>
              </mc:Choice>
              <mc:Fallback>
                <p:oleObj name="CS ChemDraw Drawing" r:id="rId7" imgW="2040483" imgH="89429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24400"/>
                        <a:ext cx="2782719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5867400" y="2895600"/>
          <a:ext cx="2782719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4" name="CS ChemDraw Drawing" r:id="rId9" imgW="2040483" imgH="894290" progId="ChemDraw.Document.6.0">
                  <p:embed/>
                </p:oleObj>
              </mc:Choice>
              <mc:Fallback>
                <p:oleObj name="CS ChemDraw Drawing" r:id="rId9" imgW="2040483" imgH="89429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895600"/>
                        <a:ext cx="2782719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5791200" y="4572000"/>
          <a:ext cx="2866905" cy="13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5" name="CS ChemDraw Drawing" r:id="rId11" imgW="1948703" imgH="894290" progId="ChemDraw.Document.6.0">
                  <p:embed/>
                </p:oleObj>
              </mc:Choice>
              <mc:Fallback>
                <p:oleObj name="CS ChemDraw Drawing" r:id="rId11" imgW="1948703" imgH="89429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572000"/>
                        <a:ext cx="2866905" cy="13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61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 descr="hein14e_tab_19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469900"/>
            <a:ext cx="5130800" cy="592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3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17_06_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577746" cy="6810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2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17_Pg571_Un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3906"/>
            <a:ext cx="9144000" cy="1702093"/>
          </a:xfrm>
          <a:prstGeom prst="rect">
            <a:avLst/>
          </a:prstGeom>
          <a:noFill/>
        </p:spPr>
      </p:pic>
      <p:pic>
        <p:nvPicPr>
          <p:cNvPr id="3" name="Picture 9" descr="17_Pg571_UnFigur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81200"/>
            <a:ext cx="2438400" cy="228917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do the symbols on plastics tell us about their chemical formulas?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48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5715000" cy="1143000"/>
          </a:xfrm>
        </p:spPr>
        <p:txBody>
          <a:bodyPr/>
          <a:lstStyle/>
          <a:p>
            <a:pPr eaLnBrk="1" hangingPunct="1"/>
            <a:r>
              <a:rPr lang="en-US" sz="4000" u="sng" dirty="0" smtClean="0"/>
              <a:t>Properties of </a:t>
            </a:r>
            <a:r>
              <a:rPr lang="en-US" sz="4000" u="sng" dirty="0" err="1" smtClean="0"/>
              <a:t>Alkanes</a:t>
            </a:r>
            <a:endParaRPr lang="en-US" sz="4000" u="sng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05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Methane (CH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), propane (C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8</a:t>
            </a:r>
            <a:r>
              <a:rPr lang="en-US" sz="2400" dirty="0" smtClean="0"/>
              <a:t>), and butane(C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) are all used as fuels.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Cyclopropane</a:t>
            </a:r>
            <a:r>
              <a:rPr lang="en-US" sz="2400" dirty="0" smtClean="0"/>
              <a:t> (C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6</a:t>
            </a:r>
            <a:r>
              <a:rPr lang="en-US" sz="2400" dirty="0" smtClean="0"/>
              <a:t>) is a safe, effective, and fast acting anesthetic.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Pyrethrins</a:t>
            </a:r>
            <a:r>
              <a:rPr lang="en-US" sz="2400" dirty="0" smtClean="0"/>
              <a:t> are </a:t>
            </a:r>
            <a:r>
              <a:rPr lang="en-US" sz="2400" dirty="0" err="1" smtClean="0"/>
              <a:t>cyclopropane</a:t>
            </a:r>
            <a:r>
              <a:rPr lang="en-US" sz="2400" dirty="0" smtClean="0"/>
              <a:t> derivatives found in the pyrethrum daisy which have insecticidal activity.  </a:t>
            </a:r>
            <a:r>
              <a:rPr lang="en-US" sz="2400" dirty="0" err="1" smtClean="0"/>
              <a:t>Pyrethrins</a:t>
            </a:r>
            <a:r>
              <a:rPr lang="en-US" sz="2400" dirty="0" smtClean="0"/>
              <a:t> are frequently used in flea sprays.</a:t>
            </a:r>
          </a:p>
        </p:txBody>
      </p:sp>
      <p:pic>
        <p:nvPicPr>
          <p:cNvPr id="4" name="Picture 3" descr="06_Pg184_UnFigur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7360" y="67056"/>
            <a:ext cx="3596640" cy="67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010400" cy="1143000"/>
          </a:xfrm>
        </p:spPr>
        <p:txBody>
          <a:bodyPr/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791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Cyclopropane</a:t>
            </a:r>
            <a:r>
              <a:rPr lang="en-US" dirty="0" smtClean="0"/>
              <a:t> (C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6</a:t>
            </a:r>
            <a:r>
              <a:rPr lang="en-US" dirty="0" smtClean="0"/>
              <a:t>) is a safe, effective, and fast acting anesthetic.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Pyrethrins</a:t>
            </a:r>
            <a:r>
              <a:rPr lang="en-US" dirty="0" smtClean="0"/>
              <a:t> are </a:t>
            </a:r>
            <a:r>
              <a:rPr lang="en-US" dirty="0" err="1" smtClean="0"/>
              <a:t>cyclopropane</a:t>
            </a:r>
            <a:r>
              <a:rPr lang="en-US" dirty="0" smtClean="0"/>
              <a:t> derivatives found in the pyrethrum daisy which have insecticidal activity.  </a:t>
            </a:r>
            <a:r>
              <a:rPr lang="en-US" dirty="0" err="1" smtClean="0"/>
              <a:t>Pyrethrins</a:t>
            </a:r>
            <a:r>
              <a:rPr lang="en-US" dirty="0" smtClean="0"/>
              <a:t> are frequently used in flea sprays.</a:t>
            </a:r>
          </a:p>
          <a:p>
            <a:endParaRPr lang="en-US" dirty="0"/>
          </a:p>
        </p:txBody>
      </p:sp>
      <p:pic>
        <p:nvPicPr>
          <p:cNvPr id="32770" name="Picture 2" descr="http://upload.wikimedia.org/wikipedia/commons/thumb/9/9e/Tanacetum_cinerariifolium1.jpg/220px-Tanacetum_cinerariifolium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971800"/>
            <a:ext cx="2095500" cy="1552576"/>
          </a:xfrm>
          <a:prstGeom prst="rect">
            <a:avLst/>
          </a:prstGeom>
          <a:noFill/>
        </p:spPr>
      </p:pic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6248400" y="990600"/>
          <a:ext cx="2667587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2" name="Structure" r:id="rId5" imgW="1800000" imgH="1440000" progId="">
                  <p:embed/>
                </p:oleObj>
              </mc:Choice>
              <mc:Fallback>
                <p:oleObj name="Structure" r:id="rId5" imgW="1800000" imgH="144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990600"/>
                        <a:ext cx="2667587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Chapter_10\B_Images\10_03_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3" y="20638"/>
            <a:ext cx="8650287" cy="6815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0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en-US" dirty="0" smtClean="0"/>
              <a:t>Properties of </a:t>
            </a:r>
            <a:r>
              <a:rPr lang="en-US" dirty="0" err="1" smtClean="0"/>
              <a:t>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Liquid </a:t>
            </a:r>
            <a:r>
              <a:rPr lang="en-US" dirty="0" err="1" smtClean="0"/>
              <a:t>alkanes</a:t>
            </a:r>
            <a:r>
              <a:rPr lang="en-US" dirty="0" smtClean="0"/>
              <a:t> (gasoline) dissolve and wash away oils.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Solid </a:t>
            </a:r>
            <a:r>
              <a:rPr lang="en-US" dirty="0" err="1" smtClean="0"/>
              <a:t>alkanes</a:t>
            </a:r>
            <a:r>
              <a:rPr lang="en-US" dirty="0" smtClean="0"/>
              <a:t> make up the waxy coating on fruits and vegetables.  They are also applied to the skin as emollients (skin softeners). </a:t>
            </a:r>
          </a:p>
          <a:p>
            <a:endParaRPr lang="en-US" dirty="0"/>
          </a:p>
        </p:txBody>
      </p:sp>
      <p:pic>
        <p:nvPicPr>
          <p:cNvPr id="4" name="Picture 3" descr="06_Pg184_UnFigur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3000" y="1371600"/>
            <a:ext cx="351099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the structure of an alcohol?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Cyclohexanol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1-propanol </a:t>
            </a:r>
            <a:endParaRPr lang="en-US" dirty="0"/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3810000" y="1676400"/>
          <a:ext cx="186184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2" name="CS ChemDraw Drawing" r:id="rId3" imgW="1273581" imgH="886462" progId="ChemDraw.Document.6.0">
                  <p:embed/>
                </p:oleObj>
              </mc:Choice>
              <mc:Fallback>
                <p:oleObj name="CS ChemDraw Drawing" r:id="rId3" imgW="1273581" imgH="886462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676400"/>
                        <a:ext cx="186184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423286"/>
              </p:ext>
            </p:extLst>
          </p:nvPr>
        </p:nvGraphicFramePr>
        <p:xfrm>
          <a:off x="3505200" y="3276600"/>
          <a:ext cx="2479675" cy="732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3" name="CS ChemDraw Drawing" r:id="rId5" imgW="1299495" imgH="383576" progId="ChemDraw.Document.6.0">
                  <p:embed/>
                </p:oleObj>
              </mc:Choice>
              <mc:Fallback>
                <p:oleObj name="CS ChemDraw Drawing" r:id="rId5" imgW="1299495" imgH="383576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76600"/>
                        <a:ext cx="2479675" cy="732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the structure of a phenol?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Phenol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Bisphenol</a:t>
            </a:r>
            <a:r>
              <a:rPr lang="en-US" dirty="0" smtClean="0"/>
              <a:t>-A, BPA </a:t>
            </a:r>
            <a:endParaRPr lang="en-US" dirty="0"/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2590800" y="1600200"/>
          <a:ext cx="221021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8" name="CS ChemDraw Drawing" r:id="rId3" imgW="1273581" imgH="877554" progId="ChemDraw.Document.6.0">
                  <p:embed/>
                </p:oleObj>
              </mc:Choice>
              <mc:Fallback>
                <p:oleObj name="CS ChemDraw Drawing" r:id="rId3" imgW="1273581" imgH="877554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600200"/>
                        <a:ext cx="221021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4267200" y="3200400"/>
          <a:ext cx="463850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9" name="CS ChemDraw Drawing" r:id="rId5" imgW="3484937" imgH="973380" progId="ChemDraw.Document.6.0">
                  <p:embed/>
                </p:oleObj>
              </mc:Choice>
              <mc:Fallback>
                <p:oleObj name="CS ChemDraw Drawing" r:id="rId5" imgW="3484937" imgH="973380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00400"/>
                        <a:ext cx="463850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the structure of an ether?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1,4-dioxane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3505200" y="1600200"/>
          <a:ext cx="1652587" cy="255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1" name="CS ChemDraw Drawing" r:id="rId3" imgW="714264" imgH="1105918" progId="ChemDraw.Document.6.0">
                  <p:embed/>
                </p:oleObj>
              </mc:Choice>
              <mc:Fallback>
                <p:oleObj name="CS ChemDraw Drawing" r:id="rId3" imgW="714264" imgH="1105918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00200"/>
                        <a:ext cx="1652587" cy="2559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the structure of an </a:t>
            </a:r>
            <a:r>
              <a:rPr lang="en-US" sz="3600" dirty="0" err="1" smtClean="0"/>
              <a:t>aldehyde</a:t>
            </a:r>
            <a:r>
              <a:rPr lang="en-US" sz="3600" dirty="0" smtClean="0"/>
              <a:t>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ethanal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2819400" y="1676400"/>
          <a:ext cx="1928789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4" name="CS ChemDraw Drawing" r:id="rId3" imgW="1040622" imgH="676454" progId="ChemDraw.Document.6.0">
                  <p:embed/>
                </p:oleObj>
              </mc:Choice>
              <mc:Fallback>
                <p:oleObj name="CS ChemDraw Drawing" r:id="rId3" imgW="1040622" imgH="67645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76400"/>
                        <a:ext cx="1928789" cy="125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the structure of a </a:t>
            </a:r>
            <a:r>
              <a:rPr lang="en-US" sz="3600" dirty="0" err="1" smtClean="0"/>
              <a:t>ketone</a:t>
            </a:r>
            <a:r>
              <a:rPr lang="en-US" sz="3600" dirty="0" smtClean="0"/>
              <a:t>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2,3-butanedione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Raspberry </a:t>
            </a:r>
            <a:r>
              <a:rPr lang="en-US" dirty="0" err="1" smtClean="0"/>
              <a:t>ketone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4114800" y="1600200"/>
          <a:ext cx="314905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9" name="CS ChemDraw Drawing" r:id="rId3" imgW="1621265" imgH="667276" progId="ChemDraw.Document.6.0">
                  <p:embed/>
                </p:oleObj>
              </mc:Choice>
              <mc:Fallback>
                <p:oleObj name="CS ChemDraw Drawing" r:id="rId3" imgW="1621265" imgH="667276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600200"/>
                        <a:ext cx="314905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4114800" y="3429000"/>
          <a:ext cx="433820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0" name="CS ChemDraw Drawing" r:id="rId5" imgW="2651629" imgH="1397176" progId="ChemDraw.Document.6.0">
                  <p:embed/>
                </p:oleObj>
              </mc:Choice>
              <mc:Fallback>
                <p:oleObj name="CS ChemDraw Drawing" r:id="rId5" imgW="2651629" imgH="1397176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29000"/>
                        <a:ext cx="4338205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What is the structure of a carboxylic acid?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Hexanoic</a:t>
            </a:r>
            <a:r>
              <a:rPr lang="en-US" dirty="0" smtClean="0"/>
              <a:t> acid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Butanoic</a:t>
            </a:r>
            <a:r>
              <a:rPr lang="en-US" dirty="0" smtClean="0"/>
              <a:t> acid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3886199" y="1676399"/>
          <a:ext cx="3581401" cy="123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4" name="CS ChemDraw Drawing" r:id="rId3" imgW="2088802" imgH="720453" progId="ChemDraw.Document.6.0">
                  <p:embed/>
                </p:oleObj>
              </mc:Choice>
              <mc:Fallback>
                <p:oleObj name="CS ChemDraw Drawing" r:id="rId3" imgW="2088802" imgH="720453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199" y="1676399"/>
                        <a:ext cx="3581401" cy="1235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3857625" y="3068638"/>
          <a:ext cx="2675144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5" name="CS ChemDraw Drawing" r:id="rId5" imgW="1427717" imgH="720453" progId="ChemDraw.Document.6.0">
                  <p:embed/>
                </p:oleObj>
              </mc:Choice>
              <mc:Fallback>
                <p:oleObj name="CS ChemDraw Drawing" r:id="rId5" imgW="1427717" imgH="720453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3068638"/>
                        <a:ext cx="2675144" cy="135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What is the structure of an ester?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Methyl </a:t>
            </a:r>
            <a:r>
              <a:rPr lang="en-US" dirty="0" err="1" smtClean="0"/>
              <a:t>ethanoate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Octyl</a:t>
            </a:r>
            <a:r>
              <a:rPr lang="en-US" dirty="0" smtClean="0"/>
              <a:t> </a:t>
            </a:r>
            <a:r>
              <a:rPr lang="en-US" dirty="0" err="1" smtClean="0"/>
              <a:t>ethananoate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3810000" y="3276600"/>
          <a:ext cx="5072369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8" name="CS ChemDraw Drawing" r:id="rId3" imgW="3282481" imgH="740428" progId="ChemDraw.Document.6.0">
                  <p:embed/>
                </p:oleObj>
              </mc:Choice>
              <mc:Fallback>
                <p:oleObj name="CS ChemDraw Drawing" r:id="rId3" imgW="3282481" imgH="740428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76600"/>
                        <a:ext cx="5072369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4419600" y="1600200"/>
          <a:ext cx="1524000" cy="110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9" name="CS ChemDraw Drawing" r:id="rId5" imgW="970437" imgH="702097" progId="ChemDraw.Document.6.0">
                  <p:embed/>
                </p:oleObj>
              </mc:Choice>
              <mc:Fallback>
                <p:oleObj name="CS ChemDraw Drawing" r:id="rId5" imgW="970437" imgH="702097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00200"/>
                        <a:ext cx="1524000" cy="1102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What is the structure of an amine?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2-propanamine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Methylamine</a:t>
            </a:r>
            <a:endParaRPr lang="en-US" dirty="0"/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3657600" y="3352800"/>
          <a:ext cx="151149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3" name="CS ChemDraw Drawing" r:id="rId3" imgW="703736" imgH="319871" progId="ChemDraw.Document.6.0">
                  <p:embed/>
                </p:oleObj>
              </mc:Choice>
              <mc:Fallback>
                <p:oleObj name="CS ChemDraw Drawing" r:id="rId3" imgW="703736" imgH="319871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352800"/>
                        <a:ext cx="151149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4038600" y="1524000"/>
          <a:ext cx="148030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4" name="CS ChemDraw Drawing" r:id="rId5" imgW="959910" imgH="691570" progId="ChemDraw.Document.6.0">
                  <p:embed/>
                </p:oleObj>
              </mc:Choice>
              <mc:Fallback>
                <p:oleObj name="CS ChemDraw Drawing" r:id="rId5" imgW="959910" imgH="691570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524000"/>
                        <a:ext cx="1480307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What is the structure of an amide?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ethanamide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3428999" y="1676400"/>
          <a:ext cx="1757259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5" name="CS ChemDraw Drawing" r:id="rId3" imgW="831688" imgH="648650" progId="ChemDraw.Document.6.0">
                  <p:embed/>
                </p:oleObj>
              </mc:Choice>
              <mc:Fallback>
                <p:oleObj name="CS ChemDraw Drawing" r:id="rId3" imgW="831688" imgH="64865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9" y="1676400"/>
                        <a:ext cx="1757259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fg19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23595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3200" dirty="0" smtClean="0"/>
              <a:t>How do organic functional groups compare? 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258282"/>
              </p:ext>
            </p:extLst>
          </p:nvPr>
        </p:nvGraphicFramePr>
        <p:xfrm>
          <a:off x="381000" y="838200"/>
          <a:ext cx="85344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161"/>
                <a:gridCol w="1252756"/>
                <a:gridCol w="1765883"/>
                <a:gridCol w="1371600"/>
                <a:gridCol w="1295400"/>
                <a:gridCol w="8382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Functional</a:t>
                      </a:r>
                      <a:r>
                        <a:rPr lang="en-US" sz="1200" baseline="0" dirty="0" smtClean="0"/>
                        <a:t> Group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Condensed Formula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Major Intermolecular Force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Polar</a:t>
                      </a:r>
                      <a:r>
                        <a:rPr lang="en-US" sz="1200" baseline="0" dirty="0" smtClean="0"/>
                        <a:t> when side chain is small?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Boiling Point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Water Soluble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Similar to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Hydrocarbon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</a:t>
                      </a:r>
                      <a:r>
                        <a:rPr lang="en-US" sz="1200" baseline="-25000" dirty="0" err="1" smtClean="0"/>
                        <a:t>x</a:t>
                      </a:r>
                      <a:r>
                        <a:rPr lang="en-US" sz="1200" baseline="0" dirty="0" err="1" smtClean="0"/>
                        <a:t>H</a:t>
                      </a:r>
                      <a:r>
                        <a:rPr lang="en-US" sz="1200" baseline="-25000" dirty="0" err="1" smtClean="0"/>
                        <a:t>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London force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Nonpolar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Variable</a:t>
                      </a:r>
                      <a:r>
                        <a:rPr lang="en-US" sz="1200" baseline="0" dirty="0" smtClean="0"/>
                        <a:t>, based on molar mass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Insoluble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Organic</a:t>
                      </a:r>
                      <a:r>
                        <a:rPr lang="en-US" sz="1200" baseline="0" dirty="0" smtClean="0"/>
                        <a:t> Halide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R-X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Dipole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Mostly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nonpolar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Insoluble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R-OH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Hydrogen Bonding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Polar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Soluble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R-O-R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Dipole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Mostly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nonpolar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Insoluble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Aldehyde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R-CHO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Dipole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Mostly </a:t>
                      </a:r>
                      <a:r>
                        <a:rPr lang="en-US" sz="1200" dirty="0" err="1" smtClean="0"/>
                        <a:t>nonpolar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Lower than similar</a:t>
                      </a:r>
                      <a:r>
                        <a:rPr lang="en-US" sz="1200" baseline="0" dirty="0" smtClean="0"/>
                        <a:t> alcohols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Not very</a:t>
                      </a:r>
                      <a:r>
                        <a:rPr lang="en-US" sz="1200" baseline="0" dirty="0" smtClean="0"/>
                        <a:t> soluble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Ketone</a:t>
                      </a:r>
                      <a:r>
                        <a:rPr lang="en-US" sz="12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R-CO-R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Dipole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Nonpolar</a:t>
                      </a:r>
                      <a:r>
                        <a:rPr lang="en-US" sz="1200" baseline="0" dirty="0" smtClean="0"/>
                        <a:t> unless </a:t>
                      </a:r>
                      <a:r>
                        <a:rPr lang="en-US" sz="1200" baseline="0" dirty="0" err="1" smtClean="0"/>
                        <a:t>ketone</a:t>
                      </a:r>
                      <a:r>
                        <a:rPr lang="en-US" sz="1200" baseline="0" dirty="0" smtClean="0"/>
                        <a:t> is small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Lower than similar alcohols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Not very soluble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Carboxylic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R-COOH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Hydrogen</a:t>
                      </a:r>
                      <a:r>
                        <a:rPr lang="en-US" sz="1200" baseline="0" dirty="0" smtClean="0"/>
                        <a:t> Bonding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Polar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Soluble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Alcohols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Ester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R-COO-R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Dipole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Slightly polar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Lower than similar alcohols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Insoluble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R-NH</a:t>
                      </a:r>
                      <a:r>
                        <a:rPr lang="en-US" sz="1200" baseline="-25000" dirty="0" smtClean="0"/>
                        <a:t>2 </a:t>
                      </a:r>
                      <a:r>
                        <a:rPr lang="en-US" sz="1200" dirty="0" smtClean="0"/>
                        <a:t>(1°)</a:t>
                      </a:r>
                    </a:p>
                    <a:p>
                      <a:r>
                        <a:rPr lang="en-US" sz="1200" dirty="0" smtClean="0"/>
                        <a:t>R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dirty="0" smtClean="0"/>
                        <a:t>NH  (2°)</a:t>
                      </a:r>
                    </a:p>
                    <a:p>
                      <a:r>
                        <a:rPr lang="en-US" sz="1200" dirty="0" smtClean="0"/>
                        <a:t>R</a:t>
                      </a:r>
                      <a:r>
                        <a:rPr lang="en-US" sz="1200" baseline="-25000" dirty="0" smtClean="0"/>
                        <a:t>3</a:t>
                      </a:r>
                      <a:r>
                        <a:rPr lang="en-US" sz="1200" dirty="0" smtClean="0"/>
                        <a:t>N    (3°)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1°</a:t>
                      </a:r>
                      <a:r>
                        <a:rPr lang="en-US" sz="1200" baseline="0" dirty="0" smtClean="0"/>
                        <a:t> hydrogen bonding</a:t>
                      </a:r>
                    </a:p>
                    <a:p>
                      <a:r>
                        <a:rPr lang="en-US" sz="1200" baseline="0" dirty="0" smtClean="0"/>
                        <a:t>2° hydrogen bonding</a:t>
                      </a:r>
                    </a:p>
                    <a:p>
                      <a:r>
                        <a:rPr lang="en-US" sz="1200" baseline="0" dirty="0" smtClean="0"/>
                        <a:t>3° Dipole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Polar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Soluble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Alcohols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Amide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R-CO-NH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baseline="0" dirty="0" smtClean="0"/>
                        <a:t>  (1°)</a:t>
                      </a:r>
                    </a:p>
                    <a:p>
                      <a:r>
                        <a:rPr lang="en-US" sz="1200" baseline="0" dirty="0" smtClean="0"/>
                        <a:t>R-CO-NHR (2°)</a:t>
                      </a:r>
                    </a:p>
                    <a:p>
                      <a:r>
                        <a:rPr lang="en-US" sz="1200" baseline="0" dirty="0" smtClean="0"/>
                        <a:t>R-CO-NR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baseline="0" dirty="0" smtClean="0"/>
                        <a:t>  (3°)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1° hydrogen bonding</a:t>
                      </a:r>
                    </a:p>
                    <a:p>
                      <a:r>
                        <a:rPr lang="en-US" sz="1200" dirty="0" smtClean="0"/>
                        <a:t>2</a:t>
                      </a:r>
                      <a:r>
                        <a:rPr lang="en-US" sz="1200" baseline="0" dirty="0" smtClean="0"/>
                        <a:t>° hydrogen bonding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r>
                        <a:rPr lang="en-US" sz="1200" dirty="0" smtClean="0"/>
                        <a:t>3°</a:t>
                      </a:r>
                      <a:r>
                        <a:rPr lang="en-US" sz="1200" baseline="0" dirty="0" smtClean="0"/>
                        <a:t> Dipole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Polar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High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Soluble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Carboxylic</a:t>
                      </a:r>
                      <a:r>
                        <a:rPr lang="en-US" sz="1200" baseline="0" dirty="0" smtClean="0"/>
                        <a:t> acids 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Representing Organic Compounds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43800" cy="452596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Molecular Formula	- </a:t>
            </a:r>
            <a:r>
              <a:rPr lang="en-US" sz="2600" dirty="0"/>
              <a:t> </a:t>
            </a:r>
            <a:r>
              <a:rPr lang="en-US" sz="2600" dirty="0" smtClean="0"/>
              <a:t>C</a:t>
            </a:r>
            <a:r>
              <a:rPr lang="en-US" sz="2600" baseline="-25000" dirty="0" smtClean="0"/>
              <a:t>4</a:t>
            </a:r>
            <a:r>
              <a:rPr lang="en-US" sz="2600" dirty="0" smtClean="0"/>
              <a:t>H</a:t>
            </a:r>
            <a:r>
              <a:rPr lang="en-US" sz="2600" baseline="-25000" dirty="0" smtClean="0"/>
              <a:t>10</a:t>
            </a:r>
          </a:p>
          <a:p>
            <a:pPr eaLnBrk="1" hangingPunct="1"/>
            <a:r>
              <a:rPr lang="en-US" sz="2600" dirty="0" smtClean="0"/>
              <a:t>Complete structural formula –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Condensed structural formula – 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Line formula  - 	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1676400"/>
            <a:ext cx="3551238" cy="1158875"/>
          </a:xfrm>
          <a:noFill/>
        </p:spPr>
      </p:pic>
      <p:pic>
        <p:nvPicPr>
          <p:cNvPr id="7173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2819400"/>
            <a:ext cx="3216275" cy="733425"/>
          </a:xfrm>
          <a:noFill/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000944"/>
            <a:ext cx="32956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G18_02-01_T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04230"/>
            <a:ext cx="7950200" cy="605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7994"/>
          </a:xfrm>
        </p:spPr>
        <p:txBody>
          <a:bodyPr/>
          <a:lstStyle/>
          <a:p>
            <a:r>
              <a:rPr lang="en-US" sz="3600" dirty="0" smtClean="0"/>
              <a:t>What is an alkane?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G18_02-08_T03"/>
          <p:cNvPicPr>
            <a:picLocks noChangeAspect="1" noChangeArrowheads="1"/>
          </p:cNvPicPr>
          <p:nvPr/>
        </p:nvPicPr>
        <p:blipFill>
          <a:blip r:embed="rId2" cstate="print"/>
          <a:srcRect b="64772"/>
          <a:stretch>
            <a:fillRect/>
          </a:stretch>
        </p:blipFill>
        <p:spPr>
          <a:xfrm>
            <a:off x="533400" y="1752600"/>
            <a:ext cx="7841308" cy="3657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is an alkyl group?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988</Words>
  <Application>Microsoft Office PowerPoint</Application>
  <PresentationFormat>On-screen Show (4:3)</PresentationFormat>
  <Paragraphs>333</Paragraphs>
  <Slides>60</Slides>
  <Notes>4</Notes>
  <HiddenSlides>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Default Design</vt:lpstr>
      <vt:lpstr>CS ChemDraw Drawing</vt:lpstr>
      <vt:lpstr>Struct</vt:lpstr>
      <vt:lpstr>Structure</vt:lpstr>
      <vt:lpstr>Introduction to Organic Chemistry</vt:lpstr>
      <vt:lpstr>Carbon always has 4 bonds</vt:lpstr>
      <vt:lpstr>PowerPoint Presentation</vt:lpstr>
      <vt:lpstr>Valence Shell Electron Pair Repulsion Theory</vt:lpstr>
      <vt:lpstr>PowerPoint Presentation</vt:lpstr>
      <vt:lpstr>PowerPoint Presentation</vt:lpstr>
      <vt:lpstr>Representing Organic Compounds</vt:lpstr>
      <vt:lpstr>What is an alkane? </vt:lpstr>
      <vt:lpstr> What is an alkyl group?</vt:lpstr>
      <vt:lpstr>What are some simple cycloalkanes?</vt:lpstr>
      <vt:lpstr>Alkenes</vt:lpstr>
      <vt:lpstr>Alkenes – double bonds</vt:lpstr>
      <vt:lpstr>Alkynes – triple bonds</vt:lpstr>
      <vt:lpstr>What makes a hydrocarbon unsaturated? </vt:lpstr>
      <vt:lpstr>Aromatic Compounds </vt:lpstr>
      <vt:lpstr>PowerPoint Presentation</vt:lpstr>
      <vt:lpstr>What are alkaloids?</vt:lpstr>
      <vt:lpstr>PowerPoint Presentation</vt:lpstr>
      <vt:lpstr>PowerPoint Presentation</vt:lpstr>
      <vt:lpstr>Alcohols (R-OH) and Ethers (R-O-R) </vt:lpstr>
      <vt:lpstr>Where are compounds of phenols found? </vt:lpstr>
      <vt:lpstr>Aldehydes and Ketones</vt:lpstr>
      <vt:lpstr>Aldehydes (R-CO-H) and Ketones (R-CO-R)</vt:lpstr>
      <vt:lpstr>Carboxylic Acids (R-COOH) and Esters (R-COO-R)</vt:lpstr>
      <vt:lpstr>PowerPoint Presentation</vt:lpstr>
      <vt:lpstr>Amines and Amides</vt:lpstr>
      <vt:lpstr>Amines (R2-NH) and Amides (R-CO-NH2)</vt:lpstr>
      <vt:lpstr>Amino Acids</vt:lpstr>
      <vt:lpstr>What is the structure of an organic halide?</vt:lpstr>
      <vt:lpstr>How does the functional group change the suffix?</vt:lpstr>
      <vt:lpstr>How are organic compounds named? </vt:lpstr>
      <vt:lpstr>PowerPoint Presentation</vt:lpstr>
      <vt:lpstr>PowerPoint Presentation</vt:lpstr>
      <vt:lpstr>Isomers - Compounds that have the same molecular formula but different structural formulas.</vt:lpstr>
      <vt:lpstr>What is an isomer? What are the isomers of heptane, C7H16?</vt:lpstr>
      <vt:lpstr>Nomenclature – alkanes</vt:lpstr>
      <vt:lpstr>Name this compound</vt:lpstr>
      <vt:lpstr>Longest chain highlighted</vt:lpstr>
      <vt:lpstr>2 carbon group attached to main chain</vt:lpstr>
      <vt:lpstr>3-ethylhexane</vt:lpstr>
      <vt:lpstr>PowerPoint Presentation</vt:lpstr>
      <vt:lpstr>4-ethyl-2-methylheptane</vt:lpstr>
      <vt:lpstr>Where do we find polymers?</vt:lpstr>
      <vt:lpstr>Example - Polymers</vt:lpstr>
      <vt:lpstr>PowerPoint Presentation</vt:lpstr>
      <vt:lpstr>PowerPoint Presentation</vt:lpstr>
      <vt:lpstr>What do the symbols on plastics tell us about their chemical formulas?</vt:lpstr>
      <vt:lpstr>Properties of Alkanes</vt:lpstr>
      <vt:lpstr>Properties of Alkanes</vt:lpstr>
      <vt:lpstr>Properties of Alkanes</vt:lpstr>
      <vt:lpstr>What is the structure of an alcohol? </vt:lpstr>
      <vt:lpstr>What is the structure of a phenol? </vt:lpstr>
      <vt:lpstr>What is the structure of an ether? </vt:lpstr>
      <vt:lpstr>What is the structure of an aldehyde? </vt:lpstr>
      <vt:lpstr>What is the structure of a ketone? </vt:lpstr>
      <vt:lpstr>What is the structure of a carboxylic acid? </vt:lpstr>
      <vt:lpstr>What is the structure of an ester? </vt:lpstr>
      <vt:lpstr>What is the structure of an amine? </vt:lpstr>
      <vt:lpstr>What is the structure of an amide? </vt:lpstr>
      <vt:lpstr>How do organic functional groups compare? </vt:lpstr>
    </vt:vector>
  </TitlesOfParts>
  <Company>GCCCD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Organic Chemistry</dc:title>
  <dc:creator>Vances</dc:creator>
  <cp:lastModifiedBy>diana.vance</cp:lastModifiedBy>
  <cp:revision>71</cp:revision>
  <dcterms:created xsi:type="dcterms:W3CDTF">2005-12-01T21:35:46Z</dcterms:created>
  <dcterms:modified xsi:type="dcterms:W3CDTF">2013-05-16T22:17:28Z</dcterms:modified>
</cp:coreProperties>
</file>